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53"/>
  </p:notesMasterIdLst>
  <p:sldIdLst>
    <p:sldId id="3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78BB1-435F-45AA-83E0-13BFDC2A6B69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C6A5-7857-43F3-8013-E110F5752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28CA9E-B6E6-4F2E-8D83-22FB0D6C9BB0}" type="slidenum"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pPr/>
              <a:t>1</a:t>
            </a:fld>
            <a:endParaRPr lang="en-US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dirty="0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03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6" y="4050836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352DD-CDC2-4E8E-A6F7-C44733BDD863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5848-EB68-40A2-8B61-BB0B3386D746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1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5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44FD-7E41-4499-9F80-EB9F0B470901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2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0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60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64F1B-2EF4-40BB-B849-1DB5069D510E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6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6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C918-79DB-4828-8709-C86507296999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2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700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1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7796-81F5-4694-817A-D42A88D5E2E4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10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B114-971E-4F07-8A2C-3CAD410CE431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8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2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2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276C-6946-4D83-BCAA-54D832383F54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6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607643"/>
            <a:ext cx="123825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Cholesterol and Ketone Metabolism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9F63-7D53-46FB-9785-B8ABD573467F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238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59AA-3C33-4A66-AF8E-0CCF413D8F2E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5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700870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1D7D-5B1C-49D6-B668-05173420B490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7706-9382-4F54-90A4-E5FA677D46EF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6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8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6847-8912-455A-A8BE-EFFB0D84677D}" type="datetime1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14A2-D02B-414F-9CCD-D8F840A351FD}" type="datetime1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6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D7E-6ADA-464B-A813-246A91967016}" type="datetime1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1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6" y="514927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151E-9BD0-482C-B32C-06E1CDD24249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1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9EC4-606A-45E5-A0C5-2E587500A562}" type="datetime1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6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5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53C7-EA31-4AD0-AF81-BD5A2BD22996}" type="datetime1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Cholesterol and Ketone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7" y="6041365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eet.org/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arnelsalgado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google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1">
            <a:extLst>
              <a:ext uri="{FF2B5EF4-FFF2-40B4-BE49-F238E27FC236}">
                <a16:creationId xmlns:a16="http://schemas.microsoft.com/office/drawing/2014/main" id="{ECC1BE43-79E4-4F2C-8916-4DC84911E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83" y="1513661"/>
            <a:ext cx="8147050" cy="42195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ARNEL BANAGA SALGADO,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Psy.D</a:t>
            </a:r>
            <a:r>
              <a:rPr lang="en-US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FMP (Psychology), </a:t>
            </a:r>
            <a:r>
              <a:rPr lang="en-US" alt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Ed.D</a:t>
            </a:r>
            <a:r>
              <a:rPr lang="en-US" alt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Sc.D., RN, PGD</a:t>
            </a:r>
            <a:endParaRPr lang="en-PH" alt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H/P No.: 050-799-3803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en-US" alt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www.ifeet.org</a:t>
            </a:r>
            <a:r>
              <a:rPr lang="en-US" alt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www.arnelsalgado.com</a:t>
            </a:r>
            <a:endParaRPr lang="en-US" altLang="en-US" sz="1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/>
            </a:pPr>
            <a:r>
              <a:rPr lang="en-US" altLang="en-US" sz="1200" i="1" dirty="0">
                <a:solidFill>
                  <a:srgbClr val="016589"/>
                </a:solidFill>
                <a:latin typeface="Lucida Sans Unicode" panose="020B0602030504020204" pitchFamily="34" charset="0"/>
              </a:rPr>
              <a:t>Member:</a:t>
            </a:r>
            <a:r>
              <a:rPr lang="en-US" altLang="en-US" sz="1200" dirty="0">
                <a:solidFill>
                  <a:srgbClr val="016589"/>
                </a:solidFill>
                <a:latin typeface="Lucida Sans Unicode" panose="020B0602030504020204" pitchFamily="34" charset="0"/>
              </a:rPr>
              <a:t> Sigma Theta Tau International – Honor Society of Nursing </a:t>
            </a:r>
            <a:r>
              <a:rPr lang="en-US" altLang="en-US" sz="1200" i="1" dirty="0">
                <a:solidFill>
                  <a:srgbClr val="016589"/>
                </a:solidFill>
                <a:latin typeface="Lucida Sans Unicode" panose="020B0602030504020204" pitchFamily="34" charset="0"/>
              </a:rPr>
              <a:t>(Constituent No. 1628977)</a:t>
            </a:r>
            <a:r>
              <a:rPr lang="en-US" altLang="en-US" sz="1200" dirty="0">
                <a:solidFill>
                  <a:srgbClr val="016589"/>
                </a:solidFill>
                <a:latin typeface="Lucida Sans Unicode" panose="020B0602030504020204" pitchFamily="34" charset="0"/>
              </a:rPr>
              <a:t>    </a:t>
            </a:r>
            <a:endParaRPr lang="en-PH" altLang="en-US" sz="1200" dirty="0">
              <a:solidFill>
                <a:srgbClr val="016589"/>
              </a:solidFill>
              <a:latin typeface="Lucida Sans Unicode" panose="020B0602030504020204" pitchFamily="34" charset="0"/>
            </a:endParaRPr>
          </a:p>
          <a:p>
            <a:pPr lvl="1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/>
            </a:pPr>
            <a:r>
              <a:rPr lang="en-US" altLang="en-US" sz="1200" i="1" dirty="0">
                <a:solidFill>
                  <a:srgbClr val="016589"/>
                </a:solidFill>
                <a:latin typeface="Lucida Sans Unicode" panose="020B0602030504020204" pitchFamily="34" charset="0"/>
              </a:rPr>
              <a:t>Member:</a:t>
            </a:r>
            <a:r>
              <a:rPr lang="en-US" altLang="en-US" sz="1200" dirty="0">
                <a:solidFill>
                  <a:srgbClr val="016589"/>
                </a:solidFill>
                <a:latin typeface="Lucida Sans Unicode" panose="020B0602030504020204" pitchFamily="34" charset="0"/>
              </a:rPr>
              <a:t> American Psychological Association </a:t>
            </a:r>
            <a:r>
              <a:rPr lang="en-US" altLang="en-US" sz="1200" i="1" dirty="0">
                <a:solidFill>
                  <a:srgbClr val="016589"/>
                </a:solidFill>
                <a:latin typeface="Lucida Sans Unicode" panose="020B0602030504020204" pitchFamily="34" charset="0"/>
              </a:rPr>
              <a:t>(APA Roll No. 04438162)</a:t>
            </a:r>
            <a:r>
              <a:rPr lang="en-US" altLang="en-US" sz="1200" dirty="0">
                <a:solidFill>
                  <a:srgbClr val="016589"/>
                </a:solidFill>
                <a:latin typeface="Lucida Sans Unicode" panose="020B0602030504020204" pitchFamily="34" charset="0"/>
              </a:rPr>
              <a:t>  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Doctor of Psychology (</a:t>
            </a:r>
            <a:r>
              <a:rPr lang="en-US" altLang="en-US" sz="1400" dirty="0" err="1">
                <a:latin typeface="Lucida Sans Unicode" panose="020B0602030504020204" pitchFamily="34" charset="0"/>
              </a:rPr>
              <a:t>Psych.D</a:t>
            </a:r>
            <a:r>
              <a:rPr lang="en-US" altLang="en-US" sz="1400" dirty="0">
                <a:latin typeface="Lucida Sans Unicode" panose="020B0602030504020204" pitchFamily="34" charset="0"/>
              </a:rPr>
              <a:t>.)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Fellow Program in Management (FPM – Psychology)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Doctor of Science (D.Sc.)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Doctor of Education (</a:t>
            </a:r>
            <a:r>
              <a:rPr lang="en-US" altLang="en-US" sz="1400" dirty="0" err="1">
                <a:latin typeface="Lucida Sans Unicode" panose="020B0602030504020204" pitchFamily="34" charset="0"/>
              </a:rPr>
              <a:t>Ed.D</a:t>
            </a:r>
            <a:r>
              <a:rPr lang="en-US" altLang="en-US" sz="1400" dirty="0">
                <a:latin typeface="Lucida Sans Unicode" panose="020B0602030504020204" pitchFamily="34" charset="0"/>
              </a:rPr>
              <a:t>.)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Master of Arts in Nursing (M.A.N)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Master of Arts in Teaching - Psychology (M.A.T.)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GB" altLang="en-US" sz="1400" dirty="0">
                <a:latin typeface="Lucida Sans Unicode" panose="020B0602030504020204" pitchFamily="34" charset="0"/>
              </a:rPr>
              <a:t>Registered Nurse (PH, MYL, UAE)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GB" altLang="en-US" sz="1400" dirty="0">
                <a:latin typeface="Lucida Sans Unicode" panose="020B0602030504020204" pitchFamily="34" charset="0"/>
              </a:rPr>
              <a:t>Licensed Teacher (PH)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GB" altLang="en-US" sz="1400" dirty="0">
                <a:latin typeface="Lucida Sans Unicode" panose="020B0602030504020204" pitchFamily="34" charset="0"/>
              </a:rPr>
              <a:t>Certificate in Teaching, </a:t>
            </a:r>
          </a:p>
          <a:p>
            <a:pPr lvl="2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/>
            </a:pPr>
            <a:r>
              <a:rPr lang="en-US" altLang="en-US" sz="1400" dirty="0">
                <a:latin typeface="Lucida Sans Unicode" panose="020B0602030504020204" pitchFamily="34" charset="0"/>
              </a:rPr>
              <a:t>Bachelor of Science in Nursing (BSN, PH) </a:t>
            </a:r>
            <a:endParaRPr lang="en-US" altLang="en-US" sz="1400" dirty="0">
              <a:solidFill>
                <a:srgbClr val="016589"/>
              </a:solidFill>
              <a:latin typeface="Lucida Sans Unicode" panose="020B0602030504020204" pitchFamily="34" charset="0"/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/>
            </a:pPr>
            <a:endParaRPr lang="en-US" altLang="en-US" sz="1000" dirty="0">
              <a:solidFill>
                <a:srgbClr val="016589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718521"/>
            <a:ext cx="93798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Cholesterol and ketone body metabolism</a:t>
            </a:r>
            <a:endParaRPr lang="en-US" alt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3" descr="logo-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7" y="5943600"/>
            <a:ext cx="904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2" y="5684838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0" y="5680077"/>
            <a:ext cx="315595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83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231" y="1219200"/>
            <a:ext cx="807148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chemeClr val="tx1"/>
                </a:solidFill>
              </a:rPr>
              <a:t>HMG </a:t>
            </a:r>
            <a:r>
              <a:rPr sz="3200" dirty="0">
                <a:solidFill>
                  <a:schemeClr val="tx1"/>
                </a:solidFill>
              </a:rPr>
              <a:t>CoA is </a:t>
            </a:r>
            <a:r>
              <a:rPr sz="3200" spc="-15" dirty="0">
                <a:solidFill>
                  <a:schemeClr val="tx1"/>
                </a:solidFill>
              </a:rPr>
              <a:t>present </a:t>
            </a:r>
            <a:r>
              <a:rPr sz="3200" dirty="0">
                <a:solidFill>
                  <a:schemeClr val="tx1"/>
                </a:solidFill>
              </a:rPr>
              <a:t>in both </a:t>
            </a:r>
            <a:r>
              <a:rPr sz="3200" spc="-5" dirty="0">
                <a:solidFill>
                  <a:schemeClr val="tx1"/>
                </a:solidFill>
              </a:rPr>
              <a:t>cytosol </a:t>
            </a:r>
            <a:r>
              <a:rPr sz="3200" dirty="0">
                <a:solidFill>
                  <a:schemeClr val="tx1"/>
                </a:solidFill>
              </a:rPr>
              <a:t>as </a:t>
            </a:r>
            <a:r>
              <a:rPr sz="3200" spc="-10" dirty="0">
                <a:solidFill>
                  <a:schemeClr val="tx1"/>
                </a:solidFill>
              </a:rPr>
              <a:t>well</a:t>
            </a:r>
            <a:r>
              <a:rPr sz="3200" spc="225" dirty="0">
                <a:solidFill>
                  <a:schemeClr val="tx1"/>
                </a:solidFill>
              </a:rPr>
              <a:t> </a:t>
            </a:r>
            <a:r>
              <a:rPr sz="3200" spc="-15" dirty="0" smtClean="0">
                <a:solidFill>
                  <a:schemeClr val="tx1"/>
                </a:solidFill>
              </a:rPr>
              <a:t>as</a:t>
            </a:r>
            <a:r>
              <a:rPr lang="en-US" sz="3200" spc="-15" dirty="0" smtClean="0">
                <a:solidFill>
                  <a:schemeClr val="tx1"/>
                </a:solidFill>
              </a:rPr>
              <a:t> </a:t>
            </a:r>
            <a:r>
              <a:rPr sz="3200" spc="-5" dirty="0" smtClean="0">
                <a:solidFill>
                  <a:schemeClr val="tx1"/>
                </a:solidFill>
              </a:rPr>
              <a:t>mitochondria </a:t>
            </a:r>
            <a:r>
              <a:rPr sz="3200" dirty="0">
                <a:solidFill>
                  <a:schemeClr val="tx1"/>
                </a:solidFill>
              </a:rPr>
              <a:t>of</a:t>
            </a:r>
            <a:r>
              <a:rPr sz="3200" spc="-90" dirty="0">
                <a:solidFill>
                  <a:schemeClr val="tx1"/>
                </a:solidFill>
              </a:rPr>
              <a:t> </a:t>
            </a:r>
            <a:r>
              <a:rPr sz="3200" spc="-5" dirty="0">
                <a:solidFill>
                  <a:schemeClr val="tx1"/>
                </a:solidFill>
              </a:rPr>
              <a:t>liver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681097"/>
            <a:ext cx="7292340" cy="171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Mitochondrial </a:t>
            </a:r>
            <a:r>
              <a:rPr sz="3200" b="1" spc="-10" dirty="0">
                <a:latin typeface="Calibri"/>
                <a:cs typeface="Calibri"/>
              </a:rPr>
              <a:t>fraction </a:t>
            </a:r>
            <a:r>
              <a:rPr sz="3200" b="1" dirty="0">
                <a:latin typeface="Calibri"/>
                <a:cs typeface="Calibri"/>
              </a:rPr>
              <a:t>-----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Ketogenesis</a:t>
            </a:r>
            <a:endParaRPr sz="3200">
              <a:latin typeface="Calibri"/>
              <a:cs typeface="Calibri"/>
            </a:endParaRPr>
          </a:p>
          <a:p>
            <a:pPr>
              <a:spcBef>
                <a:spcPts val="20"/>
              </a:spcBef>
              <a:buFont typeface="Arial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Cytosol </a:t>
            </a:r>
            <a:r>
              <a:rPr sz="3200" b="1" spc="-10" dirty="0">
                <a:latin typeface="Calibri"/>
                <a:cs typeface="Calibri"/>
              </a:rPr>
              <a:t>fraction----- </a:t>
            </a:r>
            <a:r>
              <a:rPr sz="3200" b="1" spc="-15" dirty="0">
                <a:latin typeface="Calibri"/>
                <a:cs typeface="Calibri"/>
              </a:rPr>
              <a:t>Cholesterol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synthesis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8194" y="461596"/>
            <a:ext cx="146812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5" dirty="0"/>
              <a:t>Step</a:t>
            </a:r>
            <a:r>
              <a:rPr spc="-10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75430" y="1558874"/>
            <a:ext cx="166941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HMG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1783" y="2632077"/>
            <a:ext cx="341820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HMG CoA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reductase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97531" y="2632077"/>
            <a:ext cx="27305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2NADPH+ +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2H+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5430" y="4730430"/>
            <a:ext cx="326390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853564">
              <a:spcBef>
                <a:spcPts val="480"/>
              </a:spcBef>
            </a:pPr>
            <a:r>
              <a:rPr sz="3200" b="1" dirty="0">
                <a:latin typeface="Calibri"/>
                <a:cs typeface="Calibri"/>
              </a:rPr>
              <a:t>2NADP+</a:t>
            </a:r>
            <a:endParaRPr sz="3200">
              <a:latin typeface="Calibri"/>
              <a:cs typeface="Calibri"/>
            </a:endParaRPr>
          </a:p>
          <a:p>
            <a:pPr marL="12700">
              <a:spcBef>
                <a:spcPts val="380"/>
              </a:spcBef>
            </a:pPr>
            <a:r>
              <a:rPr sz="3200" b="1" spc="-15" dirty="0">
                <a:latin typeface="Calibri"/>
                <a:cs typeface="Calibri"/>
              </a:rPr>
              <a:t>Mevalonate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5800" y="2133600"/>
            <a:ext cx="228600" cy="3124200"/>
          </a:xfrm>
          <a:custGeom>
            <a:avLst/>
            <a:gdLst/>
            <a:ahLst/>
            <a:cxnLst/>
            <a:rect l="l" t="t" r="r" b="b"/>
            <a:pathLst>
              <a:path w="228600" h="3124200">
                <a:moveTo>
                  <a:pt x="228600" y="3009900"/>
                </a:moveTo>
                <a:lnTo>
                  <a:pt x="0" y="3009900"/>
                </a:lnTo>
                <a:lnTo>
                  <a:pt x="114300" y="3124200"/>
                </a:lnTo>
                <a:lnTo>
                  <a:pt x="228600" y="3009900"/>
                </a:lnTo>
                <a:close/>
              </a:path>
              <a:path w="228600" h="3124200">
                <a:moveTo>
                  <a:pt x="171450" y="0"/>
                </a:moveTo>
                <a:lnTo>
                  <a:pt x="57150" y="0"/>
                </a:lnTo>
                <a:lnTo>
                  <a:pt x="57150" y="3009900"/>
                </a:lnTo>
                <a:lnTo>
                  <a:pt x="171450" y="300990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95800" y="2133600"/>
            <a:ext cx="228600" cy="3124200"/>
          </a:xfrm>
          <a:custGeom>
            <a:avLst/>
            <a:gdLst/>
            <a:ahLst/>
            <a:cxnLst/>
            <a:rect l="l" t="t" r="r" b="b"/>
            <a:pathLst>
              <a:path w="228600" h="3124200">
                <a:moveTo>
                  <a:pt x="0" y="3009900"/>
                </a:moveTo>
                <a:lnTo>
                  <a:pt x="57150" y="3009900"/>
                </a:lnTo>
                <a:lnTo>
                  <a:pt x="57150" y="0"/>
                </a:lnTo>
                <a:lnTo>
                  <a:pt x="171450" y="0"/>
                </a:lnTo>
                <a:lnTo>
                  <a:pt x="171450" y="3009900"/>
                </a:lnTo>
                <a:lnTo>
                  <a:pt x="228600" y="3009900"/>
                </a:lnTo>
                <a:lnTo>
                  <a:pt x="114300" y="3124200"/>
                </a:lnTo>
                <a:lnTo>
                  <a:pt x="0" y="30099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10100" y="3888615"/>
            <a:ext cx="800100" cy="1335405"/>
          </a:xfrm>
          <a:custGeom>
            <a:avLst/>
            <a:gdLst/>
            <a:ahLst/>
            <a:cxnLst/>
            <a:rect l="l" t="t" r="r" b="b"/>
            <a:pathLst>
              <a:path w="800100" h="1335404">
                <a:moveTo>
                  <a:pt x="0" y="0"/>
                </a:moveTo>
                <a:lnTo>
                  <a:pt x="0" y="200025"/>
                </a:lnTo>
                <a:lnTo>
                  <a:pt x="1008" y="253930"/>
                </a:lnTo>
                <a:lnTo>
                  <a:pt x="4004" y="307253"/>
                </a:lnTo>
                <a:lnTo>
                  <a:pt x="8946" y="359920"/>
                </a:lnTo>
                <a:lnTo>
                  <a:pt x="15791" y="411856"/>
                </a:lnTo>
                <a:lnTo>
                  <a:pt x="24496" y="462988"/>
                </a:lnTo>
                <a:lnTo>
                  <a:pt x="35018" y="513242"/>
                </a:lnTo>
                <a:lnTo>
                  <a:pt x="47315" y="562545"/>
                </a:lnTo>
                <a:lnTo>
                  <a:pt x="61343" y="610822"/>
                </a:lnTo>
                <a:lnTo>
                  <a:pt x="77060" y="658001"/>
                </a:lnTo>
                <a:lnTo>
                  <a:pt x="94424" y="704006"/>
                </a:lnTo>
                <a:lnTo>
                  <a:pt x="113391" y="748765"/>
                </a:lnTo>
                <a:lnTo>
                  <a:pt x="133919" y="792204"/>
                </a:lnTo>
                <a:lnTo>
                  <a:pt x="155965" y="834249"/>
                </a:lnTo>
                <a:lnTo>
                  <a:pt x="179487" y="874826"/>
                </a:lnTo>
                <a:lnTo>
                  <a:pt x="204441" y="913861"/>
                </a:lnTo>
                <a:lnTo>
                  <a:pt x="230785" y="951281"/>
                </a:lnTo>
                <a:lnTo>
                  <a:pt x="258476" y="987012"/>
                </a:lnTo>
                <a:lnTo>
                  <a:pt x="287471" y="1020981"/>
                </a:lnTo>
                <a:lnTo>
                  <a:pt x="317728" y="1053112"/>
                </a:lnTo>
                <a:lnTo>
                  <a:pt x="349204" y="1083334"/>
                </a:lnTo>
                <a:lnTo>
                  <a:pt x="381856" y="1111571"/>
                </a:lnTo>
                <a:lnTo>
                  <a:pt x="415642" y="1137751"/>
                </a:lnTo>
                <a:lnTo>
                  <a:pt x="450518" y="1161799"/>
                </a:lnTo>
                <a:lnTo>
                  <a:pt x="486442" y="1183642"/>
                </a:lnTo>
                <a:lnTo>
                  <a:pt x="523371" y="1203206"/>
                </a:lnTo>
                <a:lnTo>
                  <a:pt x="561263" y="1220417"/>
                </a:lnTo>
                <a:lnTo>
                  <a:pt x="600075" y="1235202"/>
                </a:lnTo>
                <a:lnTo>
                  <a:pt x="600075" y="1335278"/>
                </a:lnTo>
                <a:lnTo>
                  <a:pt x="800100" y="1169162"/>
                </a:lnTo>
                <a:lnTo>
                  <a:pt x="685536" y="1035176"/>
                </a:lnTo>
                <a:lnTo>
                  <a:pt x="600075" y="1035176"/>
                </a:lnTo>
                <a:lnTo>
                  <a:pt x="561263" y="1020392"/>
                </a:lnTo>
                <a:lnTo>
                  <a:pt x="523371" y="1003181"/>
                </a:lnTo>
                <a:lnTo>
                  <a:pt x="486442" y="983617"/>
                </a:lnTo>
                <a:lnTo>
                  <a:pt x="450518" y="961774"/>
                </a:lnTo>
                <a:lnTo>
                  <a:pt x="415642" y="937726"/>
                </a:lnTo>
                <a:lnTo>
                  <a:pt x="381856" y="911546"/>
                </a:lnTo>
                <a:lnTo>
                  <a:pt x="349204" y="883309"/>
                </a:lnTo>
                <a:lnTo>
                  <a:pt x="317728" y="853087"/>
                </a:lnTo>
                <a:lnTo>
                  <a:pt x="287471" y="820956"/>
                </a:lnTo>
                <a:lnTo>
                  <a:pt x="258476" y="786987"/>
                </a:lnTo>
                <a:lnTo>
                  <a:pt x="230785" y="751256"/>
                </a:lnTo>
                <a:lnTo>
                  <a:pt x="204441" y="713836"/>
                </a:lnTo>
                <a:lnTo>
                  <a:pt x="179487" y="674801"/>
                </a:lnTo>
                <a:lnTo>
                  <a:pt x="155965" y="634224"/>
                </a:lnTo>
                <a:lnTo>
                  <a:pt x="133919" y="592179"/>
                </a:lnTo>
                <a:lnTo>
                  <a:pt x="113391" y="548740"/>
                </a:lnTo>
                <a:lnTo>
                  <a:pt x="94424" y="503981"/>
                </a:lnTo>
                <a:lnTo>
                  <a:pt x="77060" y="457976"/>
                </a:lnTo>
                <a:lnTo>
                  <a:pt x="61343" y="410797"/>
                </a:lnTo>
                <a:lnTo>
                  <a:pt x="47315" y="362520"/>
                </a:lnTo>
                <a:lnTo>
                  <a:pt x="35018" y="313217"/>
                </a:lnTo>
                <a:lnTo>
                  <a:pt x="24496" y="262963"/>
                </a:lnTo>
                <a:lnTo>
                  <a:pt x="15791" y="211831"/>
                </a:lnTo>
                <a:lnTo>
                  <a:pt x="8946" y="159895"/>
                </a:lnTo>
                <a:lnTo>
                  <a:pt x="4004" y="107228"/>
                </a:lnTo>
                <a:lnTo>
                  <a:pt x="1008" y="53905"/>
                </a:lnTo>
                <a:lnTo>
                  <a:pt x="0" y="0"/>
                </a:lnTo>
                <a:close/>
              </a:path>
              <a:path w="800100" h="1335404">
                <a:moveTo>
                  <a:pt x="600075" y="935228"/>
                </a:moveTo>
                <a:lnTo>
                  <a:pt x="600075" y="1035176"/>
                </a:lnTo>
                <a:lnTo>
                  <a:pt x="685536" y="1035176"/>
                </a:lnTo>
                <a:lnTo>
                  <a:pt x="600075" y="93522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10105" y="2819400"/>
            <a:ext cx="800100" cy="1169670"/>
          </a:xfrm>
          <a:custGeom>
            <a:avLst/>
            <a:gdLst/>
            <a:ahLst/>
            <a:cxnLst/>
            <a:rect l="l" t="t" r="r" b="b"/>
            <a:pathLst>
              <a:path w="800100" h="1169670">
                <a:moveTo>
                  <a:pt x="800094" y="0"/>
                </a:moveTo>
                <a:lnTo>
                  <a:pt x="743962" y="2625"/>
                </a:lnTo>
                <a:lnTo>
                  <a:pt x="684397" y="11231"/>
                </a:lnTo>
                <a:lnTo>
                  <a:pt x="644233" y="20421"/>
                </a:lnTo>
                <a:lnTo>
                  <a:pt x="604843" y="32196"/>
                </a:lnTo>
                <a:lnTo>
                  <a:pt x="566273" y="46483"/>
                </a:lnTo>
                <a:lnTo>
                  <a:pt x="528569" y="63208"/>
                </a:lnTo>
                <a:lnTo>
                  <a:pt x="491775" y="82298"/>
                </a:lnTo>
                <a:lnTo>
                  <a:pt x="455938" y="103680"/>
                </a:lnTo>
                <a:lnTo>
                  <a:pt x="421102" y="127281"/>
                </a:lnTo>
                <a:lnTo>
                  <a:pt x="387314" y="153028"/>
                </a:lnTo>
                <a:lnTo>
                  <a:pt x="354617" y="180847"/>
                </a:lnTo>
                <a:lnTo>
                  <a:pt x="323059" y="210666"/>
                </a:lnTo>
                <a:lnTo>
                  <a:pt x="292683" y="242411"/>
                </a:lnTo>
                <a:lnTo>
                  <a:pt x="263537" y="276009"/>
                </a:lnTo>
                <a:lnTo>
                  <a:pt x="235664" y="311387"/>
                </a:lnTo>
                <a:lnTo>
                  <a:pt x="209110" y="348472"/>
                </a:lnTo>
                <a:lnTo>
                  <a:pt x="183922" y="387191"/>
                </a:lnTo>
                <a:lnTo>
                  <a:pt x="160143" y="427470"/>
                </a:lnTo>
                <a:lnTo>
                  <a:pt x="137820" y="469236"/>
                </a:lnTo>
                <a:lnTo>
                  <a:pt x="116998" y="512416"/>
                </a:lnTo>
                <a:lnTo>
                  <a:pt x="97723" y="556938"/>
                </a:lnTo>
                <a:lnTo>
                  <a:pt x="80039" y="602727"/>
                </a:lnTo>
                <a:lnTo>
                  <a:pt x="63992" y="649711"/>
                </a:lnTo>
                <a:lnTo>
                  <a:pt x="49627" y="697816"/>
                </a:lnTo>
                <a:lnTo>
                  <a:pt x="36991" y="746970"/>
                </a:lnTo>
                <a:lnTo>
                  <a:pt x="26128" y="797099"/>
                </a:lnTo>
                <a:lnTo>
                  <a:pt x="17083" y="848130"/>
                </a:lnTo>
                <a:lnTo>
                  <a:pt x="9903" y="899990"/>
                </a:lnTo>
                <a:lnTo>
                  <a:pt x="4632" y="952605"/>
                </a:lnTo>
                <a:lnTo>
                  <a:pt x="1315" y="1005903"/>
                </a:lnTo>
                <a:lnTo>
                  <a:pt x="0" y="1059811"/>
                </a:lnTo>
                <a:lnTo>
                  <a:pt x="729" y="1114255"/>
                </a:lnTo>
                <a:lnTo>
                  <a:pt x="3550" y="1169162"/>
                </a:lnTo>
                <a:lnTo>
                  <a:pt x="8424" y="1114676"/>
                </a:lnTo>
                <a:lnTo>
                  <a:pt x="15287" y="1061118"/>
                </a:lnTo>
                <a:lnTo>
                  <a:pt x="24087" y="1008552"/>
                </a:lnTo>
                <a:lnTo>
                  <a:pt x="34772" y="957042"/>
                </a:lnTo>
                <a:lnTo>
                  <a:pt x="47287" y="906653"/>
                </a:lnTo>
                <a:lnTo>
                  <a:pt x="61580" y="857450"/>
                </a:lnTo>
                <a:lnTo>
                  <a:pt x="77598" y="809496"/>
                </a:lnTo>
                <a:lnTo>
                  <a:pt x="95287" y="762857"/>
                </a:lnTo>
                <a:lnTo>
                  <a:pt x="114596" y="717598"/>
                </a:lnTo>
                <a:lnTo>
                  <a:pt x="135470" y="673782"/>
                </a:lnTo>
                <a:lnTo>
                  <a:pt x="157857" y="631474"/>
                </a:lnTo>
                <a:lnTo>
                  <a:pt x="181704" y="590738"/>
                </a:lnTo>
                <a:lnTo>
                  <a:pt x="206957" y="551641"/>
                </a:lnTo>
                <a:lnTo>
                  <a:pt x="233564" y="514245"/>
                </a:lnTo>
                <a:lnTo>
                  <a:pt x="261471" y="478615"/>
                </a:lnTo>
                <a:lnTo>
                  <a:pt x="290626" y="444816"/>
                </a:lnTo>
                <a:lnTo>
                  <a:pt x="320976" y="412913"/>
                </a:lnTo>
                <a:lnTo>
                  <a:pt x="352467" y="382970"/>
                </a:lnTo>
                <a:lnTo>
                  <a:pt x="385046" y="355051"/>
                </a:lnTo>
                <a:lnTo>
                  <a:pt x="418661" y="329221"/>
                </a:lnTo>
                <a:lnTo>
                  <a:pt x="453259" y="305545"/>
                </a:lnTo>
                <a:lnTo>
                  <a:pt x="488785" y="284087"/>
                </a:lnTo>
                <a:lnTo>
                  <a:pt x="525189" y="264912"/>
                </a:lnTo>
                <a:lnTo>
                  <a:pt x="562415" y="248084"/>
                </a:lnTo>
                <a:lnTo>
                  <a:pt x="600412" y="233668"/>
                </a:lnTo>
                <a:lnTo>
                  <a:pt x="639126" y="221729"/>
                </a:lnTo>
                <a:lnTo>
                  <a:pt x="678504" y="212330"/>
                </a:lnTo>
                <a:lnTo>
                  <a:pt x="718494" y="205537"/>
                </a:lnTo>
                <a:lnTo>
                  <a:pt x="759041" y="201413"/>
                </a:lnTo>
                <a:lnTo>
                  <a:pt x="800094" y="200025"/>
                </a:lnTo>
                <a:lnTo>
                  <a:pt x="800094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10100" y="2819402"/>
            <a:ext cx="800100" cy="2404745"/>
          </a:xfrm>
          <a:custGeom>
            <a:avLst/>
            <a:gdLst/>
            <a:ahLst/>
            <a:cxnLst/>
            <a:rect l="l" t="t" r="r" b="b"/>
            <a:pathLst>
              <a:path w="800100" h="2404745">
                <a:moveTo>
                  <a:pt x="0" y="1069213"/>
                </a:moveTo>
                <a:lnTo>
                  <a:pt x="1008" y="1123118"/>
                </a:lnTo>
                <a:lnTo>
                  <a:pt x="4004" y="1176441"/>
                </a:lnTo>
                <a:lnTo>
                  <a:pt x="8946" y="1229108"/>
                </a:lnTo>
                <a:lnTo>
                  <a:pt x="15791" y="1281044"/>
                </a:lnTo>
                <a:lnTo>
                  <a:pt x="24496" y="1332176"/>
                </a:lnTo>
                <a:lnTo>
                  <a:pt x="35018" y="1382430"/>
                </a:lnTo>
                <a:lnTo>
                  <a:pt x="47315" y="1431733"/>
                </a:lnTo>
                <a:lnTo>
                  <a:pt x="61343" y="1480010"/>
                </a:lnTo>
                <a:lnTo>
                  <a:pt x="77060" y="1527189"/>
                </a:lnTo>
                <a:lnTo>
                  <a:pt x="94424" y="1573194"/>
                </a:lnTo>
                <a:lnTo>
                  <a:pt x="113391" y="1617953"/>
                </a:lnTo>
                <a:lnTo>
                  <a:pt x="133919" y="1661392"/>
                </a:lnTo>
                <a:lnTo>
                  <a:pt x="155965" y="1703437"/>
                </a:lnTo>
                <a:lnTo>
                  <a:pt x="179487" y="1744014"/>
                </a:lnTo>
                <a:lnTo>
                  <a:pt x="204441" y="1783049"/>
                </a:lnTo>
                <a:lnTo>
                  <a:pt x="230785" y="1820469"/>
                </a:lnTo>
                <a:lnTo>
                  <a:pt x="258476" y="1856200"/>
                </a:lnTo>
                <a:lnTo>
                  <a:pt x="287471" y="1890169"/>
                </a:lnTo>
                <a:lnTo>
                  <a:pt x="317728" y="1922300"/>
                </a:lnTo>
                <a:lnTo>
                  <a:pt x="349204" y="1952522"/>
                </a:lnTo>
                <a:lnTo>
                  <a:pt x="381856" y="1980759"/>
                </a:lnTo>
                <a:lnTo>
                  <a:pt x="415642" y="2006939"/>
                </a:lnTo>
                <a:lnTo>
                  <a:pt x="450518" y="2030987"/>
                </a:lnTo>
                <a:lnTo>
                  <a:pt x="486442" y="2052830"/>
                </a:lnTo>
                <a:lnTo>
                  <a:pt x="523371" y="2072394"/>
                </a:lnTo>
                <a:lnTo>
                  <a:pt x="561263" y="2089605"/>
                </a:lnTo>
                <a:lnTo>
                  <a:pt x="600075" y="2104390"/>
                </a:lnTo>
                <a:lnTo>
                  <a:pt x="600075" y="2004441"/>
                </a:lnTo>
                <a:lnTo>
                  <a:pt x="800100" y="2238375"/>
                </a:lnTo>
                <a:lnTo>
                  <a:pt x="600075" y="2404491"/>
                </a:lnTo>
                <a:lnTo>
                  <a:pt x="600075" y="2304415"/>
                </a:lnTo>
                <a:lnTo>
                  <a:pt x="561263" y="2289630"/>
                </a:lnTo>
                <a:lnTo>
                  <a:pt x="523371" y="2272419"/>
                </a:lnTo>
                <a:lnTo>
                  <a:pt x="486442" y="2252855"/>
                </a:lnTo>
                <a:lnTo>
                  <a:pt x="450518" y="2231012"/>
                </a:lnTo>
                <a:lnTo>
                  <a:pt x="415642" y="2206964"/>
                </a:lnTo>
                <a:lnTo>
                  <a:pt x="381856" y="2180784"/>
                </a:lnTo>
                <a:lnTo>
                  <a:pt x="349204" y="2152547"/>
                </a:lnTo>
                <a:lnTo>
                  <a:pt x="317728" y="2122325"/>
                </a:lnTo>
                <a:lnTo>
                  <a:pt x="287471" y="2090194"/>
                </a:lnTo>
                <a:lnTo>
                  <a:pt x="258476" y="2056225"/>
                </a:lnTo>
                <a:lnTo>
                  <a:pt x="230785" y="2020494"/>
                </a:lnTo>
                <a:lnTo>
                  <a:pt x="204441" y="1983074"/>
                </a:lnTo>
                <a:lnTo>
                  <a:pt x="179487" y="1944039"/>
                </a:lnTo>
                <a:lnTo>
                  <a:pt x="155965" y="1903462"/>
                </a:lnTo>
                <a:lnTo>
                  <a:pt x="133919" y="1861417"/>
                </a:lnTo>
                <a:lnTo>
                  <a:pt x="113391" y="1817978"/>
                </a:lnTo>
                <a:lnTo>
                  <a:pt x="94424" y="1773219"/>
                </a:lnTo>
                <a:lnTo>
                  <a:pt x="77060" y="1727214"/>
                </a:lnTo>
                <a:lnTo>
                  <a:pt x="61343" y="1680035"/>
                </a:lnTo>
                <a:lnTo>
                  <a:pt x="47315" y="1631758"/>
                </a:lnTo>
                <a:lnTo>
                  <a:pt x="35018" y="1582455"/>
                </a:lnTo>
                <a:lnTo>
                  <a:pt x="24496" y="1532201"/>
                </a:lnTo>
                <a:lnTo>
                  <a:pt x="15791" y="1481069"/>
                </a:lnTo>
                <a:lnTo>
                  <a:pt x="8946" y="1429133"/>
                </a:lnTo>
                <a:lnTo>
                  <a:pt x="4004" y="1376466"/>
                </a:lnTo>
                <a:lnTo>
                  <a:pt x="1008" y="1323143"/>
                </a:lnTo>
                <a:lnTo>
                  <a:pt x="0" y="1269238"/>
                </a:lnTo>
                <a:lnTo>
                  <a:pt x="0" y="1069213"/>
                </a:lnTo>
                <a:lnTo>
                  <a:pt x="1041" y="1014187"/>
                </a:lnTo>
                <a:lnTo>
                  <a:pt x="4131" y="959885"/>
                </a:lnTo>
                <a:lnTo>
                  <a:pt x="9220" y="906373"/>
                </a:lnTo>
                <a:lnTo>
                  <a:pt x="16257" y="853717"/>
                </a:lnTo>
                <a:lnTo>
                  <a:pt x="25192" y="801986"/>
                </a:lnTo>
                <a:lnTo>
                  <a:pt x="35975" y="751246"/>
                </a:lnTo>
                <a:lnTo>
                  <a:pt x="48555" y="701565"/>
                </a:lnTo>
                <a:lnTo>
                  <a:pt x="62882" y="653010"/>
                </a:lnTo>
                <a:lnTo>
                  <a:pt x="78907" y="605647"/>
                </a:lnTo>
                <a:lnTo>
                  <a:pt x="96577" y="559544"/>
                </a:lnTo>
                <a:lnTo>
                  <a:pt x="115844" y="514769"/>
                </a:lnTo>
                <a:lnTo>
                  <a:pt x="136657" y="471388"/>
                </a:lnTo>
                <a:lnTo>
                  <a:pt x="158966" y="429468"/>
                </a:lnTo>
                <a:lnTo>
                  <a:pt x="182720" y="389077"/>
                </a:lnTo>
                <a:lnTo>
                  <a:pt x="207868" y="350282"/>
                </a:lnTo>
                <a:lnTo>
                  <a:pt x="234362" y="313150"/>
                </a:lnTo>
                <a:lnTo>
                  <a:pt x="262150" y="277748"/>
                </a:lnTo>
                <a:lnTo>
                  <a:pt x="291182" y="244143"/>
                </a:lnTo>
                <a:lnTo>
                  <a:pt x="321408" y="212403"/>
                </a:lnTo>
                <a:lnTo>
                  <a:pt x="352778" y="182594"/>
                </a:lnTo>
                <a:lnTo>
                  <a:pt x="385241" y="154784"/>
                </a:lnTo>
                <a:lnTo>
                  <a:pt x="418746" y="129040"/>
                </a:lnTo>
                <a:lnTo>
                  <a:pt x="453245" y="105429"/>
                </a:lnTo>
                <a:lnTo>
                  <a:pt x="488686" y="84018"/>
                </a:lnTo>
                <a:lnTo>
                  <a:pt x="525018" y="64875"/>
                </a:lnTo>
                <a:lnTo>
                  <a:pt x="562193" y="48066"/>
                </a:lnTo>
                <a:lnTo>
                  <a:pt x="600159" y="33659"/>
                </a:lnTo>
                <a:lnTo>
                  <a:pt x="638866" y="21720"/>
                </a:lnTo>
                <a:lnTo>
                  <a:pt x="678264" y="12318"/>
                </a:lnTo>
                <a:lnTo>
                  <a:pt x="718302" y="5519"/>
                </a:lnTo>
                <a:lnTo>
                  <a:pt x="758931" y="1391"/>
                </a:lnTo>
                <a:lnTo>
                  <a:pt x="800100" y="0"/>
                </a:lnTo>
                <a:lnTo>
                  <a:pt x="800100" y="200025"/>
                </a:lnTo>
                <a:lnTo>
                  <a:pt x="759047" y="201413"/>
                </a:lnTo>
                <a:lnTo>
                  <a:pt x="718499" y="205537"/>
                </a:lnTo>
                <a:lnTo>
                  <a:pt x="678510" y="212330"/>
                </a:lnTo>
                <a:lnTo>
                  <a:pt x="639131" y="221729"/>
                </a:lnTo>
                <a:lnTo>
                  <a:pt x="600417" y="233668"/>
                </a:lnTo>
                <a:lnTo>
                  <a:pt x="562421" y="248084"/>
                </a:lnTo>
                <a:lnTo>
                  <a:pt x="525194" y="264912"/>
                </a:lnTo>
                <a:lnTo>
                  <a:pt x="488791" y="284087"/>
                </a:lnTo>
                <a:lnTo>
                  <a:pt x="453264" y="305545"/>
                </a:lnTo>
                <a:lnTo>
                  <a:pt x="418667" y="329221"/>
                </a:lnTo>
                <a:lnTo>
                  <a:pt x="385052" y="355051"/>
                </a:lnTo>
                <a:lnTo>
                  <a:pt x="352472" y="382970"/>
                </a:lnTo>
                <a:lnTo>
                  <a:pt x="320981" y="412913"/>
                </a:lnTo>
                <a:lnTo>
                  <a:pt x="290632" y="444816"/>
                </a:lnTo>
                <a:lnTo>
                  <a:pt x="261477" y="478615"/>
                </a:lnTo>
                <a:lnTo>
                  <a:pt x="233569" y="514245"/>
                </a:lnTo>
                <a:lnTo>
                  <a:pt x="206962" y="551641"/>
                </a:lnTo>
                <a:lnTo>
                  <a:pt x="181709" y="590738"/>
                </a:lnTo>
                <a:lnTo>
                  <a:pt x="157862" y="631474"/>
                </a:lnTo>
                <a:lnTo>
                  <a:pt x="135476" y="673782"/>
                </a:lnTo>
                <a:lnTo>
                  <a:pt x="114601" y="717598"/>
                </a:lnTo>
                <a:lnTo>
                  <a:pt x="95293" y="762857"/>
                </a:lnTo>
                <a:lnTo>
                  <a:pt x="77603" y="809496"/>
                </a:lnTo>
                <a:lnTo>
                  <a:pt x="61585" y="857450"/>
                </a:lnTo>
                <a:lnTo>
                  <a:pt x="47292" y="906653"/>
                </a:lnTo>
                <a:lnTo>
                  <a:pt x="34777" y="957042"/>
                </a:lnTo>
                <a:lnTo>
                  <a:pt x="24093" y="1008552"/>
                </a:lnTo>
                <a:lnTo>
                  <a:pt x="15292" y="1061118"/>
                </a:lnTo>
                <a:lnTo>
                  <a:pt x="8429" y="1114676"/>
                </a:lnTo>
                <a:lnTo>
                  <a:pt x="3555" y="1169162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14587" y="1607642"/>
            <a:ext cx="1651000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HMG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19631" y="1607642"/>
            <a:ext cx="27311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064260" algn="l"/>
              </a:tabLst>
            </a:pPr>
            <a:r>
              <a:rPr sz="3200" b="1" dirty="0">
                <a:latin typeface="Calibri"/>
                <a:cs typeface="Calibri"/>
              </a:rPr>
              <a:t>CoA	</a:t>
            </a:r>
            <a:r>
              <a:rPr sz="3200" b="1" spc="-15" dirty="0">
                <a:latin typeface="Calibri"/>
                <a:cs typeface="Calibri"/>
              </a:rPr>
              <a:t>reductase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4172" y="1607642"/>
            <a:ext cx="34137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643255" algn="l"/>
                <a:tab pos="1431290" algn="l"/>
              </a:tabLst>
            </a:pPr>
            <a:r>
              <a:rPr sz="3200" b="1" dirty="0">
                <a:latin typeface="Calibri"/>
                <a:cs typeface="Calibri"/>
              </a:rPr>
              <a:t>is	an	</a:t>
            </a:r>
            <a:r>
              <a:rPr sz="3200" b="1" spc="-10" dirty="0">
                <a:latin typeface="Calibri"/>
                <a:cs typeface="Calibri"/>
              </a:rPr>
              <a:t>microsomal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095626"/>
            <a:ext cx="7362190" cy="1713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spcBef>
                <a:spcPts val="100"/>
              </a:spcBef>
            </a:pPr>
            <a:r>
              <a:rPr sz="3200" b="1" spc="-10" dirty="0">
                <a:latin typeface="Calibri"/>
                <a:cs typeface="Calibri"/>
              </a:rPr>
              <a:t>enzyme</a:t>
            </a:r>
            <a:endParaRPr sz="32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Rate </a:t>
            </a:r>
            <a:r>
              <a:rPr sz="3200" b="1" dirty="0">
                <a:latin typeface="Calibri"/>
                <a:cs typeface="Calibri"/>
              </a:rPr>
              <a:t>limiting </a:t>
            </a:r>
            <a:r>
              <a:rPr sz="3200" b="1" spc="-20" dirty="0">
                <a:latin typeface="Calibri"/>
                <a:cs typeface="Calibri"/>
              </a:rPr>
              <a:t>step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15" dirty="0">
                <a:latin typeface="Calibri"/>
                <a:cs typeface="Calibri"/>
              </a:rPr>
              <a:t>cholesterol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synthesis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2" y="1607642"/>
            <a:ext cx="806767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2208530" algn="l"/>
                <a:tab pos="2649220" algn="l"/>
                <a:tab pos="4859655" algn="l"/>
                <a:tab pos="7701915" algn="l"/>
              </a:tabLst>
            </a:pPr>
            <a:r>
              <a:rPr sz="3200" b="1" dirty="0">
                <a:latin typeface="Calibri"/>
                <a:cs typeface="Calibri"/>
              </a:rPr>
              <a:t>M</a:t>
            </a:r>
            <a:r>
              <a:rPr sz="3200" b="1" spc="-25" dirty="0">
                <a:latin typeface="Calibri"/>
                <a:cs typeface="Calibri"/>
              </a:rPr>
              <a:t>e</a:t>
            </a:r>
            <a:r>
              <a:rPr sz="3200" b="1" spc="-55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alo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spc="-35" dirty="0">
                <a:latin typeface="Calibri"/>
                <a:cs typeface="Calibri"/>
              </a:rPr>
              <a:t>at</a:t>
            </a:r>
            <a:r>
              <a:rPr sz="3200" b="1" dirty="0">
                <a:latin typeface="Calibri"/>
                <a:cs typeface="Calibri"/>
              </a:rPr>
              <a:t>e	is	s</a:t>
            </a:r>
            <a:r>
              <a:rPr sz="3200" b="1" spc="-15" dirty="0">
                <a:latin typeface="Calibri"/>
                <a:cs typeface="Calibri"/>
              </a:rPr>
              <a:t>u</a:t>
            </a:r>
            <a:r>
              <a:rPr sz="3200" b="1" spc="-5" dirty="0">
                <a:latin typeface="Calibri"/>
                <a:cs typeface="Calibri"/>
              </a:rPr>
              <a:t>cces</a:t>
            </a:r>
            <a:r>
              <a:rPr sz="3200" b="1" spc="-15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i</a:t>
            </a:r>
            <a:r>
              <a:rPr sz="3200" b="1" spc="-25" dirty="0">
                <a:latin typeface="Calibri"/>
                <a:cs typeface="Calibri"/>
              </a:rPr>
              <a:t>v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15" dirty="0">
                <a:latin typeface="Calibri"/>
                <a:cs typeface="Calibri"/>
              </a:rPr>
              <a:t>l</a:t>
            </a:r>
            <a:r>
              <a:rPr sz="3200" b="1" dirty="0">
                <a:latin typeface="Calibri"/>
                <a:cs typeface="Calibri"/>
              </a:rPr>
              <a:t>y	p</a:t>
            </a:r>
            <a:r>
              <a:rPr sz="3200" b="1" spc="-15" dirty="0">
                <a:latin typeface="Calibri"/>
                <a:cs typeface="Calibri"/>
              </a:rPr>
              <a:t>h</a:t>
            </a:r>
            <a:r>
              <a:rPr sz="3200" b="1" dirty="0">
                <a:latin typeface="Calibri"/>
                <a:cs typeface="Calibri"/>
              </a:rPr>
              <a:t>os</a:t>
            </a:r>
            <a:r>
              <a:rPr sz="3200" b="1" spc="-10" dirty="0">
                <a:latin typeface="Calibri"/>
                <a:cs typeface="Calibri"/>
              </a:rPr>
              <a:t>p</a:t>
            </a:r>
            <a:r>
              <a:rPr sz="3200" b="1" dirty="0">
                <a:latin typeface="Calibri"/>
                <a:cs typeface="Calibri"/>
              </a:rPr>
              <a:t>hory</a:t>
            </a:r>
            <a:r>
              <a:rPr sz="3200" b="1" spc="-15" dirty="0">
                <a:latin typeface="Calibri"/>
                <a:cs typeface="Calibri"/>
              </a:rPr>
              <a:t>l</a:t>
            </a:r>
            <a:r>
              <a:rPr sz="3200" b="1" spc="-35" dirty="0">
                <a:latin typeface="Calibri"/>
                <a:cs typeface="Calibri"/>
              </a:rPr>
              <a:t>at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d	</a:t>
            </a:r>
            <a:r>
              <a:rPr sz="3200" b="1" spc="-35" dirty="0">
                <a:latin typeface="Calibri"/>
                <a:cs typeface="Calibri"/>
              </a:rPr>
              <a:t>to</a:t>
            </a:r>
            <a:endParaRPr sz="3200">
              <a:latin typeface="Calibri"/>
              <a:cs typeface="Calibri"/>
            </a:endParaRPr>
          </a:p>
          <a:p>
            <a:pPr marL="12700"/>
            <a:r>
              <a:rPr sz="3200" b="1" spc="-10" dirty="0">
                <a:latin typeface="Calibri"/>
                <a:cs typeface="Calibri"/>
              </a:rPr>
              <a:t>phospho-mevalonate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2" y="4437128"/>
            <a:ext cx="64827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3-phospho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5-pyrophosphomevalonate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2895600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152400" y="381000"/>
                </a:moveTo>
                <a:lnTo>
                  <a:pt x="0" y="381000"/>
                </a:lnTo>
                <a:lnTo>
                  <a:pt x="76200" y="457200"/>
                </a:lnTo>
                <a:lnTo>
                  <a:pt x="152400" y="381000"/>
                </a:lnTo>
                <a:close/>
              </a:path>
              <a:path w="152400" h="457200">
                <a:moveTo>
                  <a:pt x="114300" y="0"/>
                </a:moveTo>
                <a:lnTo>
                  <a:pt x="38100" y="0"/>
                </a:lnTo>
                <a:lnTo>
                  <a:pt x="38100" y="381000"/>
                </a:lnTo>
                <a:lnTo>
                  <a:pt x="114300" y="381000"/>
                </a:lnTo>
                <a:lnTo>
                  <a:pt x="1143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0400" y="2895600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381000"/>
                </a:moveTo>
                <a:lnTo>
                  <a:pt x="38100" y="381000"/>
                </a:lnTo>
                <a:lnTo>
                  <a:pt x="381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152400" y="381000"/>
                </a:lnTo>
                <a:lnTo>
                  <a:pt x="76200" y="4572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00400" y="3560571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152400" y="381000"/>
                </a:moveTo>
                <a:lnTo>
                  <a:pt x="0" y="381000"/>
                </a:lnTo>
                <a:lnTo>
                  <a:pt x="76200" y="457200"/>
                </a:lnTo>
                <a:lnTo>
                  <a:pt x="152400" y="381000"/>
                </a:lnTo>
                <a:close/>
              </a:path>
              <a:path w="152400" h="457200">
                <a:moveTo>
                  <a:pt x="114300" y="0"/>
                </a:moveTo>
                <a:lnTo>
                  <a:pt x="38100" y="0"/>
                </a:lnTo>
                <a:lnTo>
                  <a:pt x="38100" y="381000"/>
                </a:lnTo>
                <a:lnTo>
                  <a:pt x="114300" y="381000"/>
                </a:lnTo>
                <a:lnTo>
                  <a:pt x="1143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00400" y="3560571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381000"/>
                </a:moveTo>
                <a:lnTo>
                  <a:pt x="38100" y="381000"/>
                </a:lnTo>
                <a:lnTo>
                  <a:pt x="38100" y="0"/>
                </a:lnTo>
                <a:lnTo>
                  <a:pt x="114300" y="0"/>
                </a:lnTo>
                <a:lnTo>
                  <a:pt x="114300" y="381000"/>
                </a:lnTo>
                <a:lnTo>
                  <a:pt x="152400" y="381000"/>
                </a:lnTo>
                <a:lnTo>
                  <a:pt x="76200" y="45720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4903" y="1621358"/>
            <a:ext cx="21005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u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r</a:t>
            </a:r>
            <a:r>
              <a:rPr sz="3200" b="1" spc="-15" dirty="0">
                <a:latin typeface="Arial"/>
                <a:cs typeface="Arial"/>
              </a:rPr>
              <a:t>g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-1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1621358"/>
            <a:ext cx="3940424" cy="100203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chemeClr val="tx1"/>
                </a:solidFill>
                <a:latin typeface="Arial"/>
                <a:cs typeface="Arial"/>
              </a:rPr>
              <a:t>Mevalonate</a:t>
            </a:r>
            <a:endParaRPr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355600"/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3200" b="1" spc="-2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os</a:t>
            </a:r>
            <a:r>
              <a:rPr sz="3200" b="1" spc="-2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3200" b="1" spc="-15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oryl</a:t>
            </a:r>
            <a:r>
              <a:rPr sz="3200" b="1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3200" b="1" spc="-15" dirty="0">
                <a:solidFill>
                  <a:schemeClr val="tx1"/>
                </a:solidFill>
                <a:latin typeface="Arial"/>
                <a:cs typeface="Arial"/>
              </a:rPr>
              <a:t>io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98621" y="1621358"/>
            <a:ext cx="390969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r">
              <a:spcBef>
                <a:spcPts val="105"/>
              </a:spcBef>
            </a:pPr>
            <a:r>
              <a:rPr sz="3200" b="1" dirty="0">
                <a:latin typeface="Arial"/>
                <a:cs typeface="Arial"/>
              </a:rPr>
              <a:t>3</a:t>
            </a:r>
            <a:endParaRPr sz="3200" dirty="0">
              <a:latin typeface="Arial"/>
              <a:cs typeface="Arial"/>
            </a:endParaRPr>
          </a:p>
          <a:p>
            <a:pPr marR="5080" algn="r">
              <a:tabLst>
                <a:tab pos="1374775" algn="l"/>
                <a:tab pos="3499485" algn="l"/>
              </a:tabLst>
            </a:pPr>
            <a:r>
              <a:rPr sz="3200" b="1" dirty="0">
                <a:latin typeface="Arial"/>
                <a:cs typeface="Arial"/>
              </a:rPr>
              <a:t>(</a:t>
            </a:r>
            <a:r>
              <a:rPr sz="3200" b="1" spc="-24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P)	rea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dirty="0">
                <a:latin typeface="Arial"/>
                <a:cs typeface="Arial"/>
              </a:rPr>
              <a:t>ti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ns	to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597025"/>
            <a:ext cx="34372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201420" algn="l"/>
                <a:tab pos="1710055" algn="l"/>
              </a:tabLst>
            </a:pPr>
            <a:r>
              <a:rPr sz="3200" b="1" dirty="0">
                <a:latin typeface="Arial"/>
                <a:cs typeface="Arial"/>
              </a:rPr>
              <a:t>form	3	p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dirty="0">
                <a:latin typeface="Arial"/>
                <a:cs typeface="Arial"/>
              </a:rPr>
              <a:t>os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dirty="0">
                <a:latin typeface="Arial"/>
                <a:cs typeface="Arial"/>
              </a:rPr>
              <a:t>ho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8892" y="2597025"/>
            <a:ext cx="37503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21334" algn="l"/>
                <a:tab pos="1685925" algn="l"/>
              </a:tabLst>
            </a:pPr>
            <a:r>
              <a:rPr sz="3200" b="1" dirty="0">
                <a:latin typeface="Arial"/>
                <a:cs typeface="Arial"/>
              </a:rPr>
              <a:t>5	pyro	p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dirty="0">
                <a:latin typeface="Arial"/>
                <a:cs typeface="Arial"/>
              </a:rPr>
              <a:t>os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15" dirty="0">
                <a:latin typeface="Arial"/>
                <a:cs typeface="Arial"/>
              </a:rPr>
              <a:t>h</a:t>
            </a:r>
            <a:r>
              <a:rPr sz="3200" b="1" dirty="0">
                <a:latin typeface="Arial"/>
                <a:cs typeface="Arial"/>
              </a:rPr>
              <a:t>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084959"/>
            <a:ext cx="2350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mevalanate</a:t>
            </a:r>
            <a:r>
              <a:rPr sz="3200" b="1" spc="-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7063" y="3670174"/>
            <a:ext cx="20999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15" dirty="0">
                <a:latin typeface="Arial"/>
                <a:cs typeface="Arial"/>
              </a:rPr>
              <a:t>u</a:t>
            </a:r>
            <a:r>
              <a:rPr sz="3200" b="1" dirty="0">
                <a:latin typeface="Arial"/>
                <a:cs typeface="Arial"/>
              </a:rPr>
              <a:t>nder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2" y="3670172"/>
            <a:ext cx="211391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This</a:t>
            </a:r>
            <a:endParaRPr sz="3200">
              <a:latin typeface="Arial"/>
              <a:cs typeface="Arial"/>
            </a:endParaRPr>
          </a:p>
          <a:p>
            <a:pPr marL="355600">
              <a:tabLst>
                <a:tab pos="1582420" algn="l"/>
              </a:tabLst>
            </a:pPr>
            <a:r>
              <a:rPr sz="3200" b="1" dirty="0">
                <a:latin typeface="Arial"/>
                <a:cs typeface="Arial"/>
              </a:rPr>
              <a:t>form	</a:t>
            </a:r>
            <a:r>
              <a:rPr sz="3200" b="1" spc="-20" dirty="0">
                <a:latin typeface="Arial"/>
                <a:cs typeface="Arial"/>
              </a:rPr>
              <a:t>5</a:t>
            </a:r>
            <a:r>
              <a:rPr sz="3200" b="1" dirty="0">
                <a:latin typeface="Arial"/>
                <a:cs typeface="Arial"/>
              </a:rPr>
              <a:t>C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7542" y="4157929"/>
            <a:ext cx="45974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2094230" algn="l"/>
                <a:tab pos="2891155" algn="l"/>
              </a:tabLst>
            </a:pPr>
            <a:r>
              <a:rPr sz="3200" b="1" dirty="0">
                <a:latin typeface="Arial"/>
                <a:cs typeface="Arial"/>
              </a:rPr>
              <a:t>mo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c</a:t>
            </a:r>
            <a:r>
              <a:rPr sz="3200" b="1" dirty="0">
                <a:latin typeface="Arial"/>
                <a:cs typeface="Arial"/>
              </a:rPr>
              <a:t>ule	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n	i</a:t>
            </a:r>
            <a:r>
              <a:rPr sz="3200" b="1" spc="-10" dirty="0">
                <a:latin typeface="Arial"/>
                <a:cs typeface="Arial"/>
              </a:rPr>
              <a:t>s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pre</a:t>
            </a:r>
            <a:r>
              <a:rPr sz="3200" b="1" spc="-15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54424" y="3670172"/>
            <a:ext cx="3954779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spcBef>
                <a:spcPts val="100"/>
              </a:spcBef>
              <a:tabLst>
                <a:tab pos="3543300" algn="l"/>
              </a:tabLst>
            </a:pPr>
            <a:r>
              <a:rPr sz="3200" b="1" dirty="0">
                <a:latin typeface="Arial"/>
                <a:cs typeface="Arial"/>
              </a:rPr>
              <a:t>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rbox</a:t>
            </a:r>
            <a:r>
              <a:rPr sz="3200" b="1" spc="-3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lat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1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n	to</a:t>
            </a:r>
            <a:endParaRPr sz="3200">
              <a:latin typeface="Arial"/>
              <a:cs typeface="Arial"/>
            </a:endParaRPr>
          </a:p>
          <a:p>
            <a:pPr marR="5080" algn="r"/>
            <a:r>
              <a:rPr sz="3200" b="1" dirty="0">
                <a:latin typeface="Arial"/>
                <a:cs typeface="Arial"/>
              </a:rPr>
              <a:t>un</a:t>
            </a:r>
            <a:r>
              <a:rPr sz="3200" b="1" spc="-25" dirty="0">
                <a:latin typeface="Arial"/>
                <a:cs typeface="Arial"/>
              </a:rPr>
              <a:t>i</a:t>
            </a:r>
            <a:r>
              <a:rPr sz="3200" b="1" dirty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1" y="4645916"/>
            <a:ext cx="64738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Isopentenyl pyrophosphate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(IPP).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2" y="1563446"/>
            <a:ext cx="8074025" cy="88485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indent="-342900">
              <a:lnSpc>
                <a:spcPts val="342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solidFill>
                  <a:schemeClr val="tx1"/>
                </a:solidFill>
              </a:rPr>
              <a:t>A series </a:t>
            </a:r>
            <a:r>
              <a:rPr sz="3000" b="1" spc="-5" dirty="0">
                <a:solidFill>
                  <a:schemeClr val="tx1"/>
                </a:solidFill>
              </a:rPr>
              <a:t>of </a:t>
            </a:r>
            <a:r>
              <a:rPr sz="3000" b="1" spc="-10" dirty="0">
                <a:solidFill>
                  <a:schemeClr val="tx1"/>
                </a:solidFill>
              </a:rPr>
              <a:t>reactions occurs </a:t>
            </a:r>
            <a:r>
              <a:rPr sz="3000" b="1" spc="-20" dirty="0">
                <a:solidFill>
                  <a:schemeClr val="tx1"/>
                </a:solidFill>
              </a:rPr>
              <a:t>to </a:t>
            </a:r>
            <a:r>
              <a:rPr sz="3000" b="1" spc="-15" dirty="0">
                <a:solidFill>
                  <a:schemeClr val="tx1"/>
                </a:solidFill>
              </a:rPr>
              <a:t>form </a:t>
            </a:r>
            <a:r>
              <a:rPr sz="3000" b="1" spc="-5" dirty="0">
                <a:solidFill>
                  <a:schemeClr val="tx1"/>
                </a:solidFill>
              </a:rPr>
              <a:t>squalene</a:t>
            </a:r>
            <a:r>
              <a:rPr sz="3000" b="1" spc="350" dirty="0">
                <a:solidFill>
                  <a:schemeClr val="tx1"/>
                </a:solidFill>
              </a:rPr>
              <a:t> </a:t>
            </a:r>
            <a:r>
              <a:rPr sz="3000" b="1" dirty="0">
                <a:solidFill>
                  <a:schemeClr val="tx1"/>
                </a:solidFill>
              </a:rPr>
              <a:t>(</a:t>
            </a:r>
            <a:r>
              <a:rPr sz="3000" b="1" dirty="0" smtClean="0">
                <a:solidFill>
                  <a:schemeClr val="tx1"/>
                </a:solidFill>
              </a:rPr>
              <a:t>30</a:t>
            </a:r>
            <a:r>
              <a:rPr sz="3000" b="1" spc="-5" dirty="0" smtClean="0">
                <a:solidFill>
                  <a:schemeClr val="tx1"/>
                </a:solidFill>
              </a:rPr>
              <a:t>C</a:t>
            </a:r>
            <a:r>
              <a:rPr sz="3000" b="1" spc="-5" dirty="0">
                <a:solidFill>
                  <a:schemeClr val="tx1"/>
                </a:solidFill>
              </a:rPr>
              <a:t>)</a:t>
            </a:r>
            <a:endParaRPr sz="3000" b="1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2" y="2478151"/>
            <a:ext cx="42894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538095" algn="l"/>
              </a:tabLst>
            </a:pPr>
            <a:r>
              <a:rPr sz="3000" b="1" spc="-5" dirty="0">
                <a:latin typeface="Calibri"/>
                <a:cs typeface="Calibri"/>
              </a:rPr>
              <a:t>5C+5C—10C,	+5C----15C,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2357" y="2478151"/>
            <a:ext cx="194246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spc="-5" dirty="0">
                <a:latin typeface="Calibri"/>
                <a:cs typeface="Calibri"/>
              </a:rPr>
              <a:t>+15C----</a:t>
            </a:r>
            <a:r>
              <a:rPr sz="3000" b="1" spc="-9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30C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2" y="2981020"/>
            <a:ext cx="10064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Th</a:t>
            </a:r>
            <a:r>
              <a:rPr sz="3000" b="1" spc="-10" dirty="0">
                <a:latin typeface="Calibri"/>
                <a:cs typeface="Calibri"/>
              </a:rPr>
              <a:t>i</a:t>
            </a:r>
            <a:r>
              <a:rPr sz="3000" b="1" dirty="0">
                <a:latin typeface="Calibri"/>
                <a:cs typeface="Calibri"/>
              </a:rPr>
              <a:t>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2556" y="2981020"/>
            <a:ext cx="67163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051685" algn="l"/>
                <a:tab pos="3912870" algn="l"/>
                <a:tab pos="5125085" algn="l"/>
              </a:tabLst>
            </a:pPr>
            <a:r>
              <a:rPr sz="3000" b="1" dirty="0">
                <a:latin typeface="Calibri"/>
                <a:cs typeface="Calibri"/>
              </a:rPr>
              <a:t>unde</a:t>
            </a:r>
            <a:r>
              <a:rPr sz="3000" b="1" spc="-35" dirty="0">
                <a:latin typeface="Calibri"/>
                <a:cs typeface="Calibri"/>
              </a:rPr>
              <a:t>r</a:t>
            </a:r>
            <a:r>
              <a:rPr sz="3000" b="1" spc="-20" dirty="0">
                <a:latin typeface="Calibri"/>
                <a:cs typeface="Calibri"/>
              </a:rPr>
              <a:t>g</a:t>
            </a:r>
            <a:r>
              <a:rPr sz="3000" b="1" dirty="0">
                <a:latin typeface="Calibri"/>
                <a:cs typeface="Calibri"/>
              </a:rPr>
              <a:t>oes	</a:t>
            </a:r>
            <a:r>
              <a:rPr sz="3000" b="1" spc="-65" dirty="0">
                <a:latin typeface="Calibri"/>
                <a:cs typeface="Calibri"/>
              </a:rPr>
              <a:t>o</a:t>
            </a:r>
            <a:r>
              <a:rPr sz="3000" b="1" spc="-5" dirty="0">
                <a:latin typeface="Calibri"/>
                <a:cs typeface="Calibri"/>
              </a:rPr>
              <a:t>xid</a:t>
            </a:r>
            <a:r>
              <a:rPr sz="3000" b="1" spc="-45" dirty="0">
                <a:latin typeface="Calibri"/>
                <a:cs typeface="Calibri"/>
              </a:rPr>
              <a:t>a</a:t>
            </a:r>
            <a:r>
              <a:rPr sz="3000" b="1" dirty="0">
                <a:latin typeface="Calibri"/>
                <a:cs typeface="Calibri"/>
              </a:rPr>
              <a:t>t</a:t>
            </a:r>
            <a:r>
              <a:rPr sz="3000" b="1" spc="-15" dirty="0">
                <a:latin typeface="Calibri"/>
                <a:cs typeface="Calibri"/>
              </a:rPr>
              <a:t>i</a:t>
            </a:r>
            <a:r>
              <a:rPr sz="3000" b="1" dirty="0">
                <a:latin typeface="Calibri"/>
                <a:cs typeface="Calibri"/>
              </a:rPr>
              <a:t>on	using	</a:t>
            </a:r>
            <a:r>
              <a:rPr sz="3000" b="1" spc="-5" dirty="0">
                <a:latin typeface="Calibri"/>
                <a:cs typeface="Calibri"/>
              </a:rPr>
              <a:t>m</a:t>
            </a:r>
            <a:r>
              <a:rPr sz="3000" b="1" spc="-15" dirty="0">
                <a:latin typeface="Calibri"/>
                <a:cs typeface="Calibri"/>
              </a:rPr>
              <a:t>o</a:t>
            </a:r>
            <a:r>
              <a:rPr sz="3000" b="1" dirty="0">
                <a:latin typeface="Calibri"/>
                <a:cs typeface="Calibri"/>
              </a:rPr>
              <a:t>le</a:t>
            </a:r>
            <a:r>
              <a:rPr sz="3000" b="1" spc="-15" dirty="0">
                <a:latin typeface="Calibri"/>
                <a:cs typeface="Calibri"/>
              </a:rPr>
              <a:t>c</a:t>
            </a:r>
            <a:r>
              <a:rPr sz="3000" b="1" dirty="0">
                <a:latin typeface="Calibri"/>
                <a:cs typeface="Calibri"/>
              </a:rPr>
              <a:t>u</a:t>
            </a:r>
            <a:r>
              <a:rPr sz="3000" b="1" spc="-15" dirty="0">
                <a:latin typeface="Calibri"/>
                <a:cs typeface="Calibri"/>
              </a:rPr>
              <a:t>l</a:t>
            </a:r>
            <a:r>
              <a:rPr sz="3000" b="1" dirty="0">
                <a:latin typeface="Calibri"/>
                <a:cs typeface="Calibri"/>
              </a:rPr>
              <a:t>ar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347084"/>
            <a:ext cx="8073390" cy="23583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>
              <a:spcBef>
                <a:spcPts val="459"/>
              </a:spcBef>
            </a:pPr>
            <a:r>
              <a:rPr sz="3000" b="1" spc="-25" dirty="0">
                <a:latin typeface="Calibri"/>
                <a:cs typeface="Calibri"/>
              </a:rPr>
              <a:t>oxygen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dirty="0">
                <a:latin typeface="Calibri"/>
                <a:cs typeface="Calibri"/>
              </a:rPr>
              <a:t>NADPH – </a:t>
            </a:r>
            <a:r>
              <a:rPr sz="3000" b="1" spc="-15" dirty="0">
                <a:latin typeface="Calibri"/>
                <a:cs typeface="Calibri"/>
              </a:rPr>
              <a:t>converts to</a:t>
            </a:r>
            <a:r>
              <a:rPr sz="3000" b="1" spc="-4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lanosterol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Squalene </a:t>
            </a:r>
            <a:r>
              <a:rPr sz="3000" b="1" spc="-20" dirty="0">
                <a:latin typeface="Calibri"/>
                <a:cs typeface="Calibri"/>
              </a:rPr>
              <a:t>cyclizes </a:t>
            </a:r>
            <a:r>
              <a:rPr sz="3000" b="1" spc="-15" dirty="0">
                <a:latin typeface="Calibri"/>
                <a:cs typeface="Calibri"/>
              </a:rPr>
              <a:t>to form </a:t>
            </a:r>
            <a:r>
              <a:rPr sz="3000" b="1" dirty="0">
                <a:latin typeface="Calibri"/>
                <a:cs typeface="Calibri"/>
              </a:rPr>
              <a:t>30C</a:t>
            </a:r>
            <a:r>
              <a:rPr sz="3000" b="1" spc="15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lanosterol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15" dirty="0">
                <a:latin typeface="Calibri"/>
                <a:cs typeface="Calibri"/>
              </a:rPr>
              <a:t>Conversion</a:t>
            </a:r>
            <a:r>
              <a:rPr sz="3000" b="1" spc="64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of </a:t>
            </a:r>
            <a:r>
              <a:rPr sz="3000" b="1" spc="-15" dirty="0">
                <a:latin typeface="Calibri"/>
                <a:cs typeface="Calibri"/>
              </a:rPr>
              <a:t>lanosterol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sz="3000" b="1" spc="-20" dirty="0">
                <a:latin typeface="Calibri"/>
                <a:cs typeface="Calibri"/>
              </a:rPr>
              <a:t>to </a:t>
            </a:r>
            <a:r>
              <a:rPr sz="3000" b="1" spc="-15" dirty="0">
                <a:latin typeface="Calibri"/>
                <a:cs typeface="Calibri"/>
              </a:rPr>
              <a:t>cholesterol</a:t>
            </a:r>
            <a:r>
              <a:rPr sz="3000" b="1" spc="64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is </a:t>
            </a:r>
            <a:r>
              <a:rPr sz="3000" b="1" spc="-20" dirty="0">
                <a:latin typeface="Calibri"/>
                <a:cs typeface="Calibri"/>
              </a:rPr>
              <a:t>an  </a:t>
            </a:r>
            <a:r>
              <a:rPr sz="3000" b="1" spc="-15" dirty="0">
                <a:latin typeface="Calibri"/>
                <a:cs typeface="Calibri"/>
              </a:rPr>
              <a:t>multistep</a:t>
            </a:r>
            <a:r>
              <a:rPr sz="3000" b="1" spc="64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process </a:t>
            </a:r>
            <a:r>
              <a:rPr sz="3000" b="1" spc="-10" dirty="0">
                <a:latin typeface="Calibri"/>
                <a:cs typeface="Calibri"/>
              </a:rPr>
              <a:t>resulting </a:t>
            </a:r>
            <a:r>
              <a:rPr sz="3000" b="1" spc="-5" dirty="0">
                <a:latin typeface="Calibri"/>
                <a:cs typeface="Calibri"/>
              </a:rPr>
              <a:t>in </a:t>
            </a:r>
            <a:r>
              <a:rPr sz="3000" b="1" spc="-10" dirty="0">
                <a:latin typeface="Calibri"/>
                <a:cs typeface="Calibri"/>
              </a:rPr>
              <a:t>shortening </a:t>
            </a:r>
            <a:r>
              <a:rPr sz="3000" b="1" spc="-5" dirty="0">
                <a:latin typeface="Calibri"/>
                <a:cs typeface="Calibri"/>
              </a:rPr>
              <a:t>of  </a:t>
            </a:r>
            <a:r>
              <a:rPr sz="3000" b="1" spc="-10" dirty="0">
                <a:latin typeface="Calibri"/>
                <a:cs typeface="Calibri"/>
              </a:rPr>
              <a:t>carbon </a:t>
            </a:r>
            <a:r>
              <a:rPr sz="3000" b="1" spc="-5" dirty="0">
                <a:latin typeface="Calibri"/>
                <a:cs typeface="Calibri"/>
              </a:rPr>
              <a:t>chain and </a:t>
            </a:r>
            <a:r>
              <a:rPr sz="3000" b="1" spc="-15" dirty="0">
                <a:latin typeface="Calibri"/>
                <a:cs typeface="Calibri"/>
              </a:rPr>
              <a:t>migration </a:t>
            </a:r>
            <a:r>
              <a:rPr sz="3000" b="1" spc="-5" dirty="0">
                <a:latin typeface="Calibri"/>
                <a:cs typeface="Calibri"/>
              </a:rPr>
              <a:t>of double</a:t>
            </a:r>
            <a:r>
              <a:rPr sz="3000" b="1" spc="1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bonds.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802" y="609602"/>
            <a:ext cx="8463617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3970">
              <a:spcBef>
                <a:spcPts val="105"/>
              </a:spcBef>
            </a:pPr>
            <a:r>
              <a:rPr spc="-15" dirty="0"/>
              <a:t>Regulation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21805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5" dirty="0">
                <a:latin typeface="Calibri"/>
                <a:cs typeface="Calibri"/>
              </a:rPr>
              <a:t>R</a:t>
            </a:r>
            <a:r>
              <a:rPr sz="3200" b="1" spc="-5" dirty="0">
                <a:latin typeface="Calibri"/>
                <a:cs typeface="Calibri"/>
              </a:rPr>
              <a:t>egu</a:t>
            </a:r>
            <a:r>
              <a:rPr sz="3200" b="1" spc="-20" dirty="0">
                <a:latin typeface="Calibri"/>
                <a:cs typeface="Calibri"/>
              </a:rPr>
              <a:t>l</a:t>
            </a:r>
            <a:r>
              <a:rPr sz="3200" b="1" spc="-3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5830" y="1607642"/>
            <a:ext cx="31762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626745" algn="l"/>
              </a:tabLst>
            </a:pPr>
            <a:r>
              <a:rPr sz="3200" b="1" spc="-10" dirty="0">
                <a:latin typeface="Calibri"/>
                <a:cs typeface="Calibri"/>
              </a:rPr>
              <a:t>at	transcription---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90513" y="1607642"/>
            <a:ext cx="22186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766570" algn="l"/>
              </a:tabLst>
            </a:pPr>
            <a:r>
              <a:rPr sz="3200" b="1" spc="-20" dirty="0">
                <a:latin typeface="Calibri"/>
                <a:cs typeface="Calibri"/>
              </a:rPr>
              <a:t>D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15" dirty="0">
                <a:latin typeface="Calibri"/>
                <a:cs typeface="Calibri"/>
              </a:rPr>
              <a:t>p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ds	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1" y="2095628"/>
            <a:ext cx="50768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15" dirty="0">
                <a:latin typeface="Calibri"/>
                <a:cs typeface="Calibri"/>
              </a:rPr>
              <a:t>cholesterol </a:t>
            </a:r>
            <a:r>
              <a:rPr sz="3200" b="1" spc="-10" dirty="0">
                <a:latin typeface="Calibri"/>
                <a:cs typeface="Calibri"/>
              </a:rPr>
              <a:t>levels </a:t>
            </a:r>
            <a:r>
              <a:rPr sz="3200" b="1" dirty="0">
                <a:latin typeface="Calibri"/>
                <a:cs typeface="Calibri"/>
              </a:rPr>
              <a:t>in the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blood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2" y="2681099"/>
            <a:ext cx="18497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Covalent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7144" y="2681099"/>
            <a:ext cx="58223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781935" algn="l"/>
                <a:tab pos="4199890" algn="l"/>
              </a:tabLst>
            </a:pPr>
            <a:r>
              <a:rPr sz="3200" b="1" spc="-10" dirty="0">
                <a:latin typeface="Calibri"/>
                <a:cs typeface="Calibri"/>
              </a:rPr>
              <a:t>modification–	</a:t>
            </a:r>
            <a:r>
              <a:rPr sz="3200" b="1" spc="-5" dirty="0">
                <a:latin typeface="Calibri"/>
                <a:cs typeface="Calibri"/>
              </a:rPr>
              <a:t>cAMP	</a:t>
            </a:r>
            <a:r>
              <a:rPr sz="3200" b="1" spc="-15" dirty="0">
                <a:latin typeface="Calibri"/>
                <a:cs typeface="Calibri"/>
              </a:rPr>
              <a:t>mediated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2" y="3071850"/>
            <a:ext cx="8072755" cy="168402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>
              <a:spcBef>
                <a:spcPts val="865"/>
              </a:spcBef>
            </a:pPr>
            <a:r>
              <a:rPr sz="3200" b="1" spc="-5" dirty="0">
                <a:latin typeface="Calibri"/>
                <a:cs typeface="Calibri"/>
              </a:rPr>
              <a:t>cascade phosphorylated---</a:t>
            </a:r>
            <a:r>
              <a:rPr sz="3200" b="1" spc="-12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Inactive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1618615" algn="l"/>
                <a:tab pos="2395220" algn="l"/>
                <a:tab pos="4138295" algn="l"/>
                <a:tab pos="4481830" algn="l"/>
                <a:tab pos="6191885" algn="l"/>
              </a:tabLst>
            </a:pPr>
            <a:r>
              <a:rPr sz="3200" b="1" spc="-5" dirty="0">
                <a:latin typeface="Calibri"/>
                <a:cs typeface="Calibri"/>
              </a:rPr>
              <a:t>Insulin	and	</a:t>
            </a:r>
            <a:r>
              <a:rPr sz="3200" b="1" spc="-25" dirty="0">
                <a:latin typeface="Calibri"/>
                <a:cs typeface="Calibri"/>
              </a:rPr>
              <a:t>thyroxine	</a:t>
            </a:r>
            <a:r>
              <a:rPr sz="3200" b="1" dirty="0">
                <a:latin typeface="Calibri"/>
                <a:cs typeface="Calibri"/>
              </a:rPr>
              <a:t>–	</a:t>
            </a:r>
            <a:r>
              <a:rPr sz="3200" b="1" spc="-5" dirty="0">
                <a:latin typeface="Calibri"/>
                <a:cs typeface="Calibri"/>
              </a:rPr>
              <a:t>Increases	</a:t>
            </a:r>
            <a:r>
              <a:rPr sz="3200" b="1" spc="-15" dirty="0">
                <a:latin typeface="Calibri"/>
                <a:cs typeface="Calibri"/>
              </a:rPr>
              <a:t>cholesterol</a:t>
            </a:r>
            <a:endParaRPr sz="3200">
              <a:latin typeface="Calibri"/>
              <a:cs typeface="Calibri"/>
            </a:endParaRPr>
          </a:p>
          <a:p>
            <a:pPr marL="355600"/>
            <a:r>
              <a:rPr sz="3200" b="1" spc="-10" dirty="0">
                <a:latin typeface="Calibri"/>
                <a:cs typeface="Calibri"/>
              </a:rPr>
              <a:t>synthesis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2" y="4827272"/>
            <a:ext cx="15436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Dr</a:t>
            </a:r>
            <a:r>
              <a:rPr sz="3200" b="1" spc="-20" dirty="0">
                <a:latin typeface="Calibri"/>
                <a:cs typeface="Calibri"/>
              </a:rPr>
              <a:t>u</a:t>
            </a:r>
            <a:r>
              <a:rPr sz="3200" b="1" spc="-5" dirty="0">
                <a:latin typeface="Calibri"/>
                <a:cs typeface="Calibri"/>
              </a:rPr>
              <a:t>g</a:t>
            </a:r>
            <a:r>
              <a:rPr sz="3200" b="1" dirty="0">
                <a:latin typeface="Calibri"/>
                <a:cs typeface="Calibri"/>
              </a:rPr>
              <a:t>s–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5559" y="4827272"/>
            <a:ext cx="63023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60170" algn="l"/>
                <a:tab pos="2173605" algn="l"/>
                <a:tab pos="3734435" algn="l"/>
                <a:tab pos="4622165" algn="l"/>
              </a:tabLst>
            </a:pPr>
            <a:r>
              <a:rPr sz="3200" b="1" spc="-5" dirty="0">
                <a:latin typeface="Calibri"/>
                <a:cs typeface="Calibri"/>
              </a:rPr>
              <a:t>inhibit	the	</a:t>
            </a:r>
            <a:r>
              <a:rPr sz="3200" b="1" spc="-10" dirty="0">
                <a:latin typeface="Calibri"/>
                <a:cs typeface="Calibri"/>
              </a:rPr>
              <a:t>enzyme	</a:t>
            </a:r>
            <a:r>
              <a:rPr sz="3200" b="1" dirty="0">
                <a:latin typeface="Calibri"/>
                <a:cs typeface="Calibri"/>
              </a:rPr>
              <a:t>and	</a:t>
            </a:r>
            <a:r>
              <a:rPr sz="3200" b="1" spc="-10" dirty="0">
                <a:latin typeface="Calibri"/>
                <a:cs typeface="Calibri"/>
              </a:rPr>
              <a:t>decreases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5314899"/>
            <a:ext cx="52628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5" dirty="0">
                <a:latin typeface="Calibri"/>
                <a:cs typeface="Calibri"/>
              </a:rPr>
              <a:t>cholesterol </a:t>
            </a:r>
            <a:r>
              <a:rPr sz="3200" b="1" spc="-5" dirty="0">
                <a:latin typeface="Calibri"/>
                <a:cs typeface="Calibri"/>
              </a:rPr>
              <a:t>levels----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Lovastatin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663" y="461596"/>
            <a:ext cx="6185535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5" dirty="0"/>
              <a:t>Degradation </a:t>
            </a:r>
            <a:r>
              <a:rPr dirty="0"/>
              <a:t>of</a:t>
            </a:r>
            <a:r>
              <a:rPr spc="-65" dirty="0"/>
              <a:t> </a:t>
            </a:r>
            <a:r>
              <a:rPr spc="-20" dirty="0"/>
              <a:t>cholesterol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304289"/>
            <a:ext cx="8075295" cy="452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dirty="0">
                <a:latin typeface="Calibri"/>
                <a:cs typeface="Calibri"/>
              </a:rPr>
              <a:t>Normal </a:t>
            </a:r>
            <a:r>
              <a:rPr sz="3000" b="1" spc="-15" dirty="0">
                <a:latin typeface="Calibri"/>
                <a:cs typeface="Calibri"/>
              </a:rPr>
              <a:t>total cholesterol</a:t>
            </a:r>
            <a:r>
              <a:rPr sz="3000" b="1" spc="-8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level—140-200mg/dl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 smtClean="0">
                <a:latin typeface="Calibri"/>
                <a:cs typeface="Calibri"/>
              </a:rPr>
              <a:t>Incorporated </a:t>
            </a:r>
            <a:r>
              <a:rPr sz="3000" b="1" spc="-15" dirty="0">
                <a:latin typeface="Calibri"/>
                <a:cs typeface="Calibri"/>
              </a:rPr>
              <a:t>into </a:t>
            </a:r>
            <a:r>
              <a:rPr sz="3000" b="1" spc="-5" dirty="0">
                <a:latin typeface="Calibri"/>
                <a:cs typeface="Calibri"/>
              </a:rPr>
              <a:t>cell</a:t>
            </a:r>
            <a:r>
              <a:rPr sz="3000" b="1" spc="-50" dirty="0">
                <a:latin typeface="Calibri"/>
                <a:cs typeface="Calibri"/>
              </a:rPr>
              <a:t> </a:t>
            </a:r>
            <a:r>
              <a:rPr sz="3000" b="1" spc="-15" dirty="0">
                <a:latin typeface="Calibri"/>
                <a:cs typeface="Calibri"/>
              </a:rPr>
              <a:t>membranes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latin typeface="Calibri"/>
                <a:cs typeface="Calibri"/>
              </a:rPr>
              <a:t>Steroid </a:t>
            </a:r>
            <a:r>
              <a:rPr sz="3000" b="1" spc="-5" dirty="0">
                <a:latin typeface="Calibri"/>
                <a:cs typeface="Calibri"/>
              </a:rPr>
              <a:t>hormone</a:t>
            </a:r>
            <a:r>
              <a:rPr sz="3000" b="1" spc="-3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synthesis</a:t>
            </a:r>
            <a:endParaRPr sz="3000" dirty="0">
              <a:latin typeface="Calibri"/>
              <a:cs typeface="Calibri"/>
            </a:endParaRPr>
          </a:p>
          <a:p>
            <a:pPr marL="355600" marR="5080" indent="-342900" algn="just"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10" dirty="0">
                <a:latin typeface="Calibri"/>
                <a:cs typeface="Calibri"/>
              </a:rPr>
              <a:t>Esterified </a:t>
            </a:r>
            <a:r>
              <a:rPr sz="3000" b="1" spc="-5" dirty="0">
                <a:latin typeface="Calibri"/>
                <a:cs typeface="Calibri"/>
              </a:rPr>
              <a:t>with </a:t>
            </a:r>
            <a:r>
              <a:rPr sz="3000" b="1" spc="-25" dirty="0">
                <a:latin typeface="Calibri"/>
                <a:cs typeface="Calibri"/>
              </a:rPr>
              <a:t>saturated </a:t>
            </a:r>
            <a:r>
              <a:rPr sz="3000" b="1" spc="-30" dirty="0">
                <a:latin typeface="Calibri"/>
                <a:cs typeface="Calibri"/>
              </a:rPr>
              <a:t>fatty </a:t>
            </a:r>
            <a:r>
              <a:rPr sz="3000" b="1" dirty="0">
                <a:latin typeface="Calibri"/>
                <a:cs typeface="Calibri"/>
              </a:rPr>
              <a:t>acids </a:t>
            </a:r>
            <a:r>
              <a:rPr sz="3000" b="1" spc="-5" dirty="0">
                <a:latin typeface="Calibri"/>
                <a:cs typeface="Calibri"/>
              </a:rPr>
              <a:t>and </a:t>
            </a:r>
            <a:r>
              <a:rPr sz="3000" b="1" spc="-20" dirty="0">
                <a:latin typeface="Calibri"/>
                <a:cs typeface="Calibri"/>
              </a:rPr>
              <a:t>stored  </a:t>
            </a:r>
            <a:r>
              <a:rPr sz="3000" b="1" spc="-5" dirty="0">
                <a:latin typeface="Calibri"/>
                <a:cs typeface="Calibri"/>
              </a:rPr>
              <a:t>in cells </a:t>
            </a:r>
            <a:r>
              <a:rPr sz="3000" b="1" spc="-10" dirty="0">
                <a:latin typeface="Calibri"/>
                <a:cs typeface="Calibri"/>
              </a:rPr>
              <a:t>---Acyl </a:t>
            </a:r>
            <a:r>
              <a:rPr sz="3000" b="1" spc="-15" dirty="0">
                <a:latin typeface="Calibri"/>
                <a:cs typeface="Calibri"/>
              </a:rPr>
              <a:t>Cholesterol</a:t>
            </a:r>
            <a:r>
              <a:rPr sz="3000" b="1" spc="64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Acyl </a:t>
            </a:r>
            <a:r>
              <a:rPr sz="3000" b="1" spc="-35" dirty="0">
                <a:latin typeface="Calibri"/>
                <a:cs typeface="Calibri"/>
              </a:rPr>
              <a:t>Transferase  </a:t>
            </a:r>
            <a:r>
              <a:rPr sz="3000" b="1" spc="-55" dirty="0">
                <a:latin typeface="Calibri"/>
                <a:cs typeface="Calibri"/>
              </a:rPr>
              <a:t>(ACAT)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  <a:tab pos="2066925" algn="l"/>
                <a:tab pos="2998470" algn="l"/>
                <a:tab pos="4051300" algn="l"/>
                <a:tab pos="4615815" algn="l"/>
                <a:tab pos="6266815" algn="l"/>
              </a:tabLst>
            </a:pPr>
            <a:r>
              <a:rPr sz="3000" b="1" spc="-10" dirty="0">
                <a:latin typeface="Calibri"/>
                <a:cs typeface="Calibri"/>
              </a:rPr>
              <a:t>Esterified	</a:t>
            </a:r>
            <a:r>
              <a:rPr sz="3000" b="1" spc="-5" dirty="0">
                <a:latin typeface="Calibri"/>
                <a:cs typeface="Calibri"/>
              </a:rPr>
              <a:t>with	</a:t>
            </a:r>
            <a:r>
              <a:rPr sz="3000" b="1" spc="-45" dirty="0">
                <a:latin typeface="Calibri"/>
                <a:cs typeface="Calibri"/>
              </a:rPr>
              <a:t>PUFA	</a:t>
            </a:r>
            <a:r>
              <a:rPr sz="3000" b="1" spc="-10" dirty="0">
                <a:latin typeface="Calibri"/>
                <a:cs typeface="Calibri"/>
              </a:rPr>
              <a:t>---	</a:t>
            </a:r>
            <a:r>
              <a:rPr sz="3000" b="1" spc="-5" dirty="0">
                <a:latin typeface="Calibri"/>
                <a:cs typeface="Calibri"/>
              </a:rPr>
              <a:t>Lecithine</a:t>
            </a:r>
            <a:r>
              <a:rPr sz="3000" b="1" spc="-5" dirty="0">
                <a:latin typeface="Calibri"/>
                <a:cs typeface="Calibri"/>
              </a:rPr>
              <a:t>	</a:t>
            </a:r>
            <a:r>
              <a:rPr sz="3000" b="1" spc="-15" dirty="0">
                <a:latin typeface="Calibri"/>
                <a:cs typeface="Calibri"/>
              </a:rPr>
              <a:t>Cholesterol</a:t>
            </a:r>
            <a:endParaRPr sz="3000" dirty="0">
              <a:latin typeface="Calibri"/>
              <a:cs typeface="Calibri"/>
            </a:endParaRPr>
          </a:p>
          <a:p>
            <a:pPr marL="355600"/>
            <a:r>
              <a:rPr sz="3000" b="1" spc="-5" dirty="0">
                <a:latin typeface="Calibri"/>
                <a:cs typeface="Calibri"/>
              </a:rPr>
              <a:t>Acyl </a:t>
            </a:r>
            <a:r>
              <a:rPr sz="3000" b="1" spc="-35" dirty="0">
                <a:latin typeface="Calibri"/>
                <a:cs typeface="Calibri"/>
              </a:rPr>
              <a:t>Transferase</a:t>
            </a:r>
            <a:r>
              <a:rPr sz="3000" b="1" spc="-7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(LACT)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Finally </a:t>
            </a:r>
            <a:r>
              <a:rPr sz="3000" b="1" spc="-30" dirty="0">
                <a:latin typeface="Calibri"/>
                <a:cs typeface="Calibri"/>
              </a:rPr>
              <a:t>excreted </a:t>
            </a:r>
            <a:r>
              <a:rPr sz="3000" b="1" spc="-10" dirty="0">
                <a:latin typeface="Calibri"/>
                <a:cs typeface="Calibri"/>
              </a:rPr>
              <a:t>by </a:t>
            </a:r>
            <a:r>
              <a:rPr sz="3000" b="1" spc="-15" dirty="0">
                <a:latin typeface="Calibri"/>
                <a:cs typeface="Calibri"/>
              </a:rPr>
              <a:t>liver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1808" y="461596"/>
            <a:ext cx="458089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mtClean="0"/>
              <a:t>Learning</a:t>
            </a:r>
            <a:r>
              <a:rPr spc="-55"/>
              <a:t> </a:t>
            </a:r>
            <a:r>
              <a:rPr spc="-10"/>
              <a:t>Objectives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2" y="1607642"/>
            <a:ext cx="94106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Li</a:t>
            </a:r>
            <a:r>
              <a:rPr sz="3200" b="1" spc="-30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t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996" y="1607642"/>
            <a:ext cx="53879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927100" algn="l"/>
              </a:tabLst>
            </a:pPr>
            <a:r>
              <a:rPr sz="3200" b="1" dirty="0">
                <a:latin typeface="Calibri"/>
                <a:cs typeface="Calibri"/>
              </a:rPr>
              <a:t>the	</a:t>
            </a:r>
            <a:r>
              <a:rPr sz="3200" b="1" spc="-10" dirty="0">
                <a:latin typeface="Calibri"/>
                <a:cs typeface="Calibri"/>
              </a:rPr>
              <a:t>Synthesis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degradation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096360"/>
            <a:ext cx="4841240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Outline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regulation.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List various </a:t>
            </a:r>
            <a:r>
              <a:rPr sz="3200" b="1" spc="-25" dirty="0">
                <a:latin typeface="Calibri"/>
                <a:cs typeface="Calibri"/>
              </a:rPr>
              <a:t>ketone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bodies.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2" y="3363850"/>
            <a:ext cx="11385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Able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8857" y="3363850"/>
            <a:ext cx="38633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757555" algn="l"/>
                <a:tab pos="3284854" algn="l"/>
              </a:tabLst>
            </a:pP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o	</a:t>
            </a:r>
            <a:r>
              <a:rPr sz="3200" b="1" spc="-5" dirty="0">
                <a:latin typeface="Calibri"/>
                <a:cs typeface="Calibri"/>
              </a:rPr>
              <a:t>co</a:t>
            </a:r>
            <a:r>
              <a:rPr sz="3200" b="1" spc="-20" dirty="0">
                <a:latin typeface="Calibri"/>
                <a:cs typeface="Calibri"/>
              </a:rPr>
              <a:t>m</a:t>
            </a:r>
            <a:r>
              <a:rPr sz="3200" b="1" dirty="0">
                <a:latin typeface="Calibri"/>
                <a:cs typeface="Calibri"/>
              </a:rPr>
              <a:t>p</a:t>
            </a:r>
            <a:r>
              <a:rPr sz="3200" b="1" spc="-55" dirty="0">
                <a:latin typeface="Calibri"/>
                <a:cs typeface="Calibri"/>
              </a:rPr>
              <a:t>r</a:t>
            </a:r>
            <a:r>
              <a:rPr sz="3200" b="1" spc="-5" dirty="0">
                <a:latin typeface="Calibri"/>
                <a:cs typeface="Calibri"/>
              </a:rPr>
              <a:t>eh</a:t>
            </a:r>
            <a:r>
              <a:rPr sz="3200" b="1" spc="-1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nd	the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65547" y="3363850"/>
            <a:ext cx="12553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5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ario</a:t>
            </a:r>
            <a:r>
              <a:rPr sz="3200" b="1" spc="-15" dirty="0">
                <a:latin typeface="Calibri"/>
                <a:cs typeface="Calibri"/>
              </a:rPr>
              <a:t>u</a:t>
            </a:r>
            <a:r>
              <a:rPr sz="3200" b="1" dirty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85938" y="3363850"/>
            <a:ext cx="1179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clinical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3851530"/>
            <a:ext cx="15925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10" dirty="0">
                <a:latin typeface="Calibri"/>
                <a:cs typeface="Calibri"/>
              </a:rPr>
              <a:t>disorders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2" y="388061"/>
            <a:ext cx="2647823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5" dirty="0">
                <a:solidFill>
                  <a:schemeClr val="tx1"/>
                </a:solidFill>
              </a:rPr>
              <a:t>S</a:t>
            </a:r>
            <a:r>
              <a:rPr sz="3200" b="1" dirty="0">
                <a:solidFill>
                  <a:schemeClr val="tx1"/>
                </a:solidFill>
              </a:rPr>
              <a:t>y</a:t>
            </a:r>
            <a:r>
              <a:rPr sz="3200" b="1" spc="-40" dirty="0">
                <a:solidFill>
                  <a:schemeClr val="tx1"/>
                </a:solidFill>
              </a:rPr>
              <a:t>n</a:t>
            </a:r>
            <a:r>
              <a:rPr sz="3200" b="1" dirty="0">
                <a:solidFill>
                  <a:schemeClr val="tx1"/>
                </a:solidFill>
              </a:rPr>
              <a:t>the</a:t>
            </a:r>
            <a:r>
              <a:rPr sz="3200" b="1" spc="-15" dirty="0">
                <a:solidFill>
                  <a:schemeClr val="tx1"/>
                </a:solidFill>
              </a:rPr>
              <a:t>s</a:t>
            </a:r>
            <a:r>
              <a:rPr sz="3200" b="1" dirty="0">
                <a:solidFill>
                  <a:schemeClr val="tx1"/>
                </a:solidFill>
              </a:rPr>
              <a:t>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4573" y="388061"/>
            <a:ext cx="57950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715010" algn="l"/>
                <a:tab pos="1692275" algn="l"/>
                <a:tab pos="2898140" algn="l"/>
                <a:tab pos="3516629" algn="l"/>
                <a:tab pos="4512310" algn="l"/>
                <a:tab pos="5214620" algn="l"/>
              </a:tabLst>
            </a:pPr>
            <a:r>
              <a:rPr sz="3200" b="1" dirty="0">
                <a:latin typeface="Calibri"/>
                <a:cs typeface="Calibri"/>
              </a:rPr>
              <a:t>of	b</a:t>
            </a:r>
            <a:r>
              <a:rPr sz="3200" b="1" spc="-15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le	aci</a:t>
            </a:r>
            <a:r>
              <a:rPr sz="3200" b="1" spc="-10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s	is	o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e	of	</a:t>
            </a:r>
            <a:r>
              <a:rPr sz="3200" b="1" spc="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2" y="778740"/>
            <a:ext cx="7651115" cy="11969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>
              <a:spcBef>
                <a:spcPts val="869"/>
              </a:spcBef>
            </a:pPr>
            <a:r>
              <a:rPr sz="3200" b="1" spc="-10" dirty="0">
                <a:latin typeface="Calibri"/>
                <a:cs typeface="Calibri"/>
              </a:rPr>
              <a:t>predominant </a:t>
            </a:r>
            <a:r>
              <a:rPr sz="3200" b="1" spc="-5" dirty="0">
                <a:latin typeface="Calibri"/>
                <a:cs typeface="Calibri"/>
              </a:rPr>
              <a:t>mechanisms </a:t>
            </a:r>
            <a:r>
              <a:rPr sz="3200" b="1" spc="-20" dirty="0">
                <a:latin typeface="Calibri"/>
                <a:cs typeface="Calibri"/>
              </a:rPr>
              <a:t>for </a:t>
            </a:r>
            <a:r>
              <a:rPr sz="3200" b="1" dirty="0">
                <a:latin typeface="Calibri"/>
                <a:cs typeface="Calibri"/>
              </a:rPr>
              <a:t>the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excretion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70" dirty="0">
                <a:latin typeface="Calibri"/>
                <a:cs typeface="Calibri"/>
              </a:rPr>
              <a:t>Takes </a:t>
            </a:r>
            <a:r>
              <a:rPr sz="3200" b="1" dirty="0">
                <a:latin typeface="Calibri"/>
                <a:cs typeface="Calibri"/>
              </a:rPr>
              <a:t>place in </a:t>
            </a:r>
            <a:r>
              <a:rPr sz="3200" b="1" spc="-55" dirty="0">
                <a:latin typeface="Calibri"/>
                <a:cs typeface="Calibri"/>
              </a:rPr>
              <a:t>liver.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2" y="2046860"/>
            <a:ext cx="22828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Cholesterol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3765" y="2046860"/>
            <a:ext cx="5424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64845" algn="l"/>
                <a:tab pos="2748280" algn="l"/>
                <a:tab pos="3495040" algn="l"/>
              </a:tabLst>
            </a:pPr>
            <a:r>
              <a:rPr sz="3200" b="1" dirty="0">
                <a:latin typeface="Calibri"/>
                <a:cs typeface="Calibri"/>
              </a:rPr>
              <a:t>is	</a:t>
            </a:r>
            <a:r>
              <a:rPr sz="3200" b="1" spc="-20" dirty="0">
                <a:latin typeface="Calibri"/>
                <a:cs typeface="Calibri"/>
              </a:rPr>
              <a:t>converted	to	</a:t>
            </a:r>
            <a:r>
              <a:rPr sz="3200" b="1" spc="-25" dirty="0">
                <a:latin typeface="Calibri"/>
                <a:cs typeface="Calibri"/>
              </a:rPr>
              <a:t>7α-hydroxy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534539"/>
            <a:ext cx="8073390" cy="3636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spcBef>
                <a:spcPts val="100"/>
              </a:spcBef>
            </a:pPr>
            <a:r>
              <a:rPr sz="3200" b="1" spc="-15" dirty="0">
                <a:latin typeface="Calibri"/>
                <a:cs typeface="Calibri"/>
              </a:rPr>
              <a:t>cholesterol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reaction </a:t>
            </a:r>
            <a:r>
              <a:rPr sz="3200" b="1" spc="-25" dirty="0">
                <a:latin typeface="Calibri"/>
                <a:cs typeface="Calibri"/>
              </a:rPr>
              <a:t>catalyzed </a:t>
            </a:r>
            <a:r>
              <a:rPr sz="3200" b="1" spc="-15" dirty="0">
                <a:latin typeface="Calibri"/>
                <a:cs typeface="Calibri"/>
              </a:rPr>
              <a:t>by </a:t>
            </a:r>
            <a:r>
              <a:rPr sz="3200" b="1" dirty="0">
                <a:latin typeface="Calibri"/>
                <a:cs typeface="Calibri"/>
              </a:rPr>
              <a:t>the 7α-  </a:t>
            </a:r>
            <a:r>
              <a:rPr sz="3200" b="1" spc="-25" dirty="0">
                <a:latin typeface="Calibri"/>
                <a:cs typeface="Calibri"/>
              </a:rPr>
              <a:t>hydroxylase </a:t>
            </a:r>
            <a:r>
              <a:rPr sz="3200" b="1" dirty="0">
                <a:latin typeface="Calibri"/>
                <a:cs typeface="Calibri"/>
              </a:rPr>
              <a:t>is </a:t>
            </a: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spc="-35" dirty="0">
                <a:latin typeface="Calibri"/>
                <a:cs typeface="Calibri"/>
              </a:rPr>
              <a:t>rate </a:t>
            </a:r>
            <a:r>
              <a:rPr sz="3200" b="1" spc="-5" dirty="0">
                <a:latin typeface="Calibri"/>
                <a:cs typeface="Calibri"/>
              </a:rPr>
              <a:t>limiting </a:t>
            </a:r>
            <a:r>
              <a:rPr sz="3200" b="1" spc="-20" dirty="0">
                <a:latin typeface="Calibri"/>
                <a:cs typeface="Calibri"/>
              </a:rPr>
              <a:t>step </a:t>
            </a:r>
            <a:r>
              <a:rPr sz="3200" b="1" dirty="0">
                <a:latin typeface="Calibri"/>
                <a:cs typeface="Calibri"/>
              </a:rPr>
              <a:t>in</a:t>
            </a:r>
            <a:r>
              <a:rPr sz="3200" b="1" spc="60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bile  acid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synthesis.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most abundant </a:t>
            </a:r>
            <a:r>
              <a:rPr sz="3200" b="1" dirty="0">
                <a:latin typeface="Calibri"/>
                <a:cs typeface="Calibri"/>
              </a:rPr>
              <a:t>bile </a:t>
            </a:r>
            <a:r>
              <a:rPr sz="3200" b="1" spc="-10" dirty="0">
                <a:latin typeface="Calibri"/>
                <a:cs typeface="Calibri"/>
              </a:rPr>
              <a:t>acids </a:t>
            </a:r>
            <a:r>
              <a:rPr sz="3200" b="1" dirty="0">
                <a:latin typeface="Calibri"/>
                <a:cs typeface="Calibri"/>
              </a:rPr>
              <a:t>in </a:t>
            </a:r>
            <a:r>
              <a:rPr sz="3200" b="1" spc="-5" dirty="0">
                <a:latin typeface="Calibri"/>
                <a:cs typeface="Calibri"/>
              </a:rPr>
              <a:t>human bile  </a:t>
            </a:r>
            <a:r>
              <a:rPr sz="3200" b="1" spc="-10" dirty="0">
                <a:latin typeface="Calibri"/>
                <a:cs typeface="Calibri"/>
              </a:rPr>
              <a:t>are </a:t>
            </a:r>
            <a:r>
              <a:rPr sz="3200" b="1" spc="-5" dirty="0">
                <a:latin typeface="Calibri"/>
                <a:cs typeface="Calibri"/>
              </a:rPr>
              <a:t>cholic </a:t>
            </a:r>
            <a:r>
              <a:rPr sz="3200" b="1" dirty="0">
                <a:latin typeface="Calibri"/>
                <a:cs typeface="Calibri"/>
              </a:rPr>
              <a:t>acid </a:t>
            </a:r>
            <a:r>
              <a:rPr sz="3200" b="1" spc="-5" dirty="0">
                <a:latin typeface="Calibri"/>
                <a:cs typeface="Calibri"/>
              </a:rPr>
              <a:t>(60%) </a:t>
            </a:r>
            <a:r>
              <a:rPr sz="3200" b="1" dirty="0">
                <a:latin typeface="Calibri"/>
                <a:cs typeface="Calibri"/>
              </a:rPr>
              <a:t>and </a:t>
            </a:r>
            <a:r>
              <a:rPr sz="3200" b="1" spc="-10" dirty="0">
                <a:latin typeface="Calibri"/>
                <a:cs typeface="Calibri"/>
              </a:rPr>
              <a:t>chenodeoxycholic  </a:t>
            </a:r>
            <a:r>
              <a:rPr sz="3200" b="1" dirty="0">
                <a:latin typeface="Calibri"/>
                <a:cs typeface="Calibri"/>
              </a:rPr>
              <a:t>acid</a:t>
            </a:r>
            <a:r>
              <a:rPr sz="3200" b="1" spc="-10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(40%).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These </a:t>
            </a:r>
            <a:r>
              <a:rPr sz="3200" b="1" spc="-10" dirty="0">
                <a:latin typeface="Calibri"/>
                <a:cs typeface="Calibri"/>
              </a:rPr>
              <a:t>are </a:t>
            </a:r>
            <a:r>
              <a:rPr sz="3200" b="1" spc="-25" dirty="0">
                <a:latin typeface="Calibri"/>
                <a:cs typeface="Calibri"/>
              </a:rPr>
              <a:t>referred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as the primary bile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acid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2" y="1087884"/>
            <a:ext cx="8075295" cy="513715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826260" algn="l"/>
                <a:tab pos="2669540" algn="l"/>
                <a:tab pos="4794250" algn="l"/>
                <a:tab pos="5636895" algn="l"/>
                <a:tab pos="7360920" algn="l"/>
              </a:tabLst>
            </a:pPr>
            <a:r>
              <a:rPr sz="3200" b="1" spc="-25" dirty="0">
                <a:solidFill>
                  <a:schemeClr val="tx1"/>
                </a:solidFill>
                <a:latin typeface="Arial"/>
                <a:cs typeface="Arial"/>
              </a:rPr>
              <a:t>W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ith</a:t>
            </a:r>
            <a:r>
              <a:rPr sz="3200" b="1" spc="-2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n	the	i</a:t>
            </a:r>
            <a:r>
              <a:rPr sz="3200" b="1" spc="-2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tines	the	p</a:t>
            </a:r>
            <a:r>
              <a:rPr sz="3200" b="1" spc="-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im</a:t>
            </a:r>
            <a:r>
              <a:rPr sz="3200" b="1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chemeClr val="tx1"/>
                </a:solidFill>
                <a:latin typeface="Arial"/>
                <a:cs typeface="Arial"/>
              </a:rPr>
              <a:t>ry	bile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41" y="1575638"/>
            <a:ext cx="773112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acids undergo </a:t>
            </a:r>
            <a:r>
              <a:rPr sz="3200" b="1" spc="-10" dirty="0">
                <a:latin typeface="Arial"/>
                <a:cs typeface="Arial"/>
              </a:rPr>
              <a:t>de-conjugation and  </a:t>
            </a:r>
            <a:r>
              <a:rPr sz="3200" b="1" spc="-5" dirty="0">
                <a:latin typeface="Arial"/>
                <a:cs typeface="Arial"/>
              </a:rPr>
              <a:t>dehydration </a:t>
            </a:r>
            <a:r>
              <a:rPr sz="3200" b="1" spc="-10" dirty="0">
                <a:latin typeface="Arial"/>
                <a:cs typeface="Arial"/>
              </a:rPr>
              <a:t>by </a:t>
            </a:r>
            <a:r>
              <a:rPr sz="3200" b="1" spc="-5" dirty="0">
                <a:latin typeface="Arial"/>
                <a:cs typeface="Arial"/>
              </a:rPr>
              <a:t>bacteria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b="1" spc="-5" dirty="0">
                <a:latin typeface="Arial"/>
                <a:cs typeface="Arial"/>
              </a:rPr>
              <a:t>converted  </a:t>
            </a:r>
            <a:r>
              <a:rPr sz="3200" b="1" dirty="0">
                <a:latin typeface="Arial"/>
                <a:cs typeface="Arial"/>
              </a:rPr>
              <a:t>to </a:t>
            </a:r>
            <a:r>
              <a:rPr sz="3200" b="1" spc="-5" dirty="0">
                <a:latin typeface="Arial"/>
                <a:cs typeface="Arial"/>
              </a:rPr>
              <a:t>secondary </a:t>
            </a:r>
            <a:r>
              <a:rPr sz="3200" b="1" dirty="0">
                <a:latin typeface="Arial"/>
                <a:cs typeface="Arial"/>
              </a:rPr>
              <a:t>bile </a:t>
            </a:r>
            <a:r>
              <a:rPr sz="3200" b="1" spc="-5" dirty="0">
                <a:latin typeface="Arial"/>
                <a:cs typeface="Arial"/>
              </a:rPr>
              <a:t>acids, deoxycholic  acid (from cholic acid) and </a:t>
            </a:r>
            <a:r>
              <a:rPr sz="3200" b="1" spc="-10" dirty="0">
                <a:latin typeface="Arial"/>
                <a:cs typeface="Arial"/>
              </a:rPr>
              <a:t>lithocholic  </a:t>
            </a:r>
            <a:r>
              <a:rPr sz="3200" b="1" spc="-5" dirty="0">
                <a:latin typeface="Arial"/>
                <a:cs typeface="Arial"/>
              </a:rPr>
              <a:t>acid </a:t>
            </a:r>
            <a:r>
              <a:rPr sz="3200" b="1" dirty="0">
                <a:latin typeface="Arial"/>
                <a:cs typeface="Arial"/>
              </a:rPr>
              <a:t>(from </a:t>
            </a:r>
            <a:r>
              <a:rPr sz="3200" b="1" spc="-5" dirty="0">
                <a:latin typeface="Arial"/>
                <a:cs typeface="Arial"/>
              </a:rPr>
              <a:t>chenodeoxycholic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acid).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2" y="1621360"/>
            <a:ext cx="807529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Both primary </a:t>
            </a:r>
            <a:r>
              <a:rPr sz="3200" b="1" dirty="0">
                <a:latin typeface="Arial"/>
                <a:cs typeface="Arial"/>
              </a:rPr>
              <a:t>and </a:t>
            </a:r>
            <a:r>
              <a:rPr sz="3200" b="1" spc="-5" dirty="0">
                <a:latin typeface="Arial"/>
                <a:cs typeface="Arial"/>
              </a:rPr>
              <a:t>secondary bile acids  </a:t>
            </a:r>
            <a:r>
              <a:rPr sz="3200" b="1" dirty="0">
                <a:latin typeface="Arial"/>
                <a:cs typeface="Arial"/>
              </a:rPr>
              <a:t>are </a:t>
            </a:r>
            <a:r>
              <a:rPr sz="3200" b="1" spc="-5" dirty="0">
                <a:latin typeface="Arial"/>
                <a:cs typeface="Arial"/>
              </a:rPr>
              <a:t>reabsorbed by the intestines </a:t>
            </a:r>
            <a:r>
              <a:rPr sz="3200" b="1" dirty="0">
                <a:latin typeface="Arial"/>
                <a:cs typeface="Arial"/>
              </a:rPr>
              <a:t>and  </a:t>
            </a:r>
            <a:r>
              <a:rPr sz="3200" b="1" spc="-5" dirty="0">
                <a:latin typeface="Arial"/>
                <a:cs typeface="Arial"/>
              </a:rPr>
              <a:t>delivered back </a:t>
            </a:r>
            <a:r>
              <a:rPr sz="3200" b="1" spc="-10" dirty="0">
                <a:latin typeface="Arial"/>
                <a:cs typeface="Arial"/>
              </a:rPr>
              <a:t>to </a:t>
            </a:r>
            <a:r>
              <a:rPr sz="3200" b="1" spc="-5" dirty="0">
                <a:latin typeface="Arial"/>
                <a:cs typeface="Arial"/>
              </a:rPr>
              <a:t>the liver </a:t>
            </a:r>
            <a:r>
              <a:rPr sz="3200" b="1" dirty="0">
                <a:latin typeface="Arial"/>
                <a:cs typeface="Arial"/>
              </a:rPr>
              <a:t>via </a:t>
            </a:r>
            <a:r>
              <a:rPr sz="3200" b="1" spc="-5" dirty="0">
                <a:latin typeface="Arial"/>
                <a:cs typeface="Arial"/>
              </a:rPr>
              <a:t>the portal  circulation this is enterohepatic  circulation.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In the </a:t>
            </a:r>
            <a:r>
              <a:rPr sz="3200" b="1" spc="-5" dirty="0">
                <a:latin typeface="Arial"/>
                <a:cs typeface="Arial"/>
              </a:rPr>
              <a:t>bile the conjugated bile acids  exist </a:t>
            </a:r>
            <a:r>
              <a:rPr sz="3200" b="1" spc="-10" dirty="0">
                <a:latin typeface="Arial"/>
                <a:cs typeface="Arial"/>
              </a:rPr>
              <a:t>as </a:t>
            </a:r>
            <a:r>
              <a:rPr sz="3200" b="1" spc="-5" dirty="0">
                <a:latin typeface="Arial"/>
                <a:cs typeface="Arial"/>
              </a:rPr>
              <a:t>sodium or potassium salts  </a:t>
            </a:r>
            <a:r>
              <a:rPr sz="3200" b="1" dirty="0">
                <a:latin typeface="Arial"/>
                <a:cs typeface="Arial"/>
              </a:rPr>
              <a:t>known </a:t>
            </a:r>
            <a:r>
              <a:rPr sz="3200" b="1" spc="-5" dirty="0">
                <a:latin typeface="Arial"/>
                <a:cs typeface="Arial"/>
              </a:rPr>
              <a:t>as bile</a:t>
            </a:r>
            <a:r>
              <a:rPr sz="3200" b="1" spc="-1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salts.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609600"/>
            <a:ext cx="81534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364" y="461596"/>
            <a:ext cx="559816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Importance </a:t>
            </a:r>
            <a:r>
              <a:rPr dirty="0"/>
              <a:t>of bile</a:t>
            </a:r>
            <a:r>
              <a:rPr spc="-70" dirty="0"/>
              <a:t> </a:t>
            </a:r>
            <a:r>
              <a:rPr dirty="0"/>
              <a:t>acids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510706"/>
            <a:ext cx="8074659" cy="334581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Only </a:t>
            </a:r>
            <a:r>
              <a:rPr sz="3200" b="1" spc="-30" dirty="0">
                <a:latin typeface="Calibri"/>
                <a:cs typeface="Calibri"/>
              </a:rPr>
              <a:t>way </a:t>
            </a:r>
            <a:r>
              <a:rPr sz="3200" b="1" spc="-20" dirty="0">
                <a:latin typeface="Calibri"/>
                <a:cs typeface="Calibri"/>
              </a:rPr>
              <a:t>for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20" dirty="0">
                <a:latin typeface="Calibri"/>
                <a:cs typeface="Calibri"/>
              </a:rPr>
              <a:t>excretion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1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cholesterol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1519555" algn="l"/>
                <a:tab pos="2060575" algn="l"/>
                <a:tab pos="4123054" algn="l"/>
                <a:tab pos="4695190" algn="l"/>
                <a:tab pos="5817870" algn="l"/>
                <a:tab pos="6450965" algn="l"/>
                <a:tab pos="7697470" algn="l"/>
              </a:tabLst>
            </a:pPr>
            <a:r>
              <a:rPr sz="3200" b="1" dirty="0">
                <a:latin typeface="Calibri"/>
                <a:cs typeface="Calibri"/>
              </a:rPr>
              <a:t>Hel</a:t>
            </a:r>
            <a:r>
              <a:rPr sz="3200" b="1" spc="-25" dirty="0">
                <a:latin typeface="Calibri"/>
                <a:cs typeface="Calibri"/>
              </a:rPr>
              <a:t>p</a:t>
            </a:r>
            <a:r>
              <a:rPr sz="3200" b="1" dirty="0">
                <a:latin typeface="Calibri"/>
                <a:cs typeface="Calibri"/>
              </a:rPr>
              <a:t>s	in	a</a:t>
            </a:r>
            <a:r>
              <a:rPr sz="3200" b="1" spc="-15" dirty="0">
                <a:latin typeface="Calibri"/>
                <a:cs typeface="Calibri"/>
              </a:rPr>
              <a:t>b</a:t>
            </a:r>
            <a:r>
              <a:rPr sz="3200" b="1" dirty="0">
                <a:latin typeface="Calibri"/>
                <a:cs typeface="Calibri"/>
              </a:rPr>
              <a:t>sor</a:t>
            </a:r>
            <a:r>
              <a:rPr sz="3200" b="1" spc="-20" dirty="0">
                <a:latin typeface="Calibri"/>
                <a:cs typeface="Calibri"/>
              </a:rPr>
              <a:t>p</a:t>
            </a:r>
            <a:r>
              <a:rPr sz="3200" b="1" dirty="0">
                <a:latin typeface="Calibri"/>
                <a:cs typeface="Calibri"/>
              </a:rPr>
              <a:t>tion	of	lipi</a:t>
            </a:r>
            <a:r>
              <a:rPr sz="3200" b="1" spc="-10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s	</a:t>
            </a:r>
            <a:r>
              <a:rPr sz="3200" b="1" spc="-20" dirty="0">
                <a:latin typeface="Calibri"/>
                <a:cs typeface="Calibri"/>
              </a:rPr>
              <a:t>b</a:t>
            </a:r>
            <a:r>
              <a:rPr sz="3200" b="1" dirty="0">
                <a:latin typeface="Calibri"/>
                <a:cs typeface="Calibri"/>
              </a:rPr>
              <a:t>y	acti</a:t>
            </a:r>
            <a:r>
              <a:rPr sz="3200" b="1" spc="-15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g	</a:t>
            </a:r>
            <a:r>
              <a:rPr sz="3200" b="1" spc="-10" dirty="0">
                <a:latin typeface="Calibri"/>
                <a:cs typeface="Calibri"/>
              </a:rPr>
              <a:t>as</a:t>
            </a:r>
            <a:endParaRPr sz="3200">
              <a:latin typeface="Calibri"/>
              <a:cs typeface="Calibri"/>
            </a:endParaRPr>
          </a:p>
          <a:p>
            <a:pPr marL="355600"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emulsifying</a:t>
            </a:r>
            <a:r>
              <a:rPr sz="3200" b="1" spc="-6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agent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1829435" algn="l"/>
                <a:tab pos="2559685" algn="l"/>
                <a:tab pos="5024120" algn="l"/>
                <a:tab pos="5777230" algn="l"/>
                <a:tab pos="6641465" algn="l"/>
              </a:tabLst>
            </a:pPr>
            <a:r>
              <a:rPr sz="3200" b="1" dirty="0">
                <a:latin typeface="Arial"/>
                <a:cs typeface="Arial"/>
              </a:rPr>
              <a:t>Helps	</a:t>
            </a:r>
            <a:r>
              <a:rPr sz="3200" b="1" spc="-5" dirty="0">
                <a:latin typeface="Arial"/>
                <a:cs typeface="Arial"/>
              </a:rPr>
              <a:t>i</a:t>
            </a:r>
            <a:r>
              <a:rPr sz="3200" b="1" dirty="0">
                <a:latin typeface="Arial"/>
                <a:cs typeface="Arial"/>
              </a:rPr>
              <a:t>n	ab</a:t>
            </a:r>
            <a:r>
              <a:rPr sz="3200" b="1" spc="-30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orpt</a:t>
            </a:r>
            <a:r>
              <a:rPr sz="3200" b="1" spc="-20" dirty="0">
                <a:latin typeface="Arial"/>
                <a:cs typeface="Arial"/>
              </a:rPr>
              <a:t>i</a:t>
            </a:r>
            <a:r>
              <a:rPr sz="3200" b="1" dirty="0">
                <a:latin typeface="Arial"/>
                <a:cs typeface="Arial"/>
              </a:rPr>
              <a:t>on	</a:t>
            </a:r>
            <a:r>
              <a:rPr sz="3200" b="1" spc="-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f	f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t	so</a:t>
            </a:r>
            <a:r>
              <a:rPr sz="3200" b="1" spc="-25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u</a:t>
            </a:r>
            <a:r>
              <a:rPr sz="3200" b="1" dirty="0">
                <a:latin typeface="Arial"/>
                <a:cs typeface="Arial"/>
              </a:rPr>
              <a:t>ble  </a:t>
            </a:r>
            <a:r>
              <a:rPr sz="3200" b="1" spc="-5" dirty="0">
                <a:latin typeface="Arial"/>
                <a:cs typeface="Arial"/>
              </a:rPr>
              <a:t>vitamins</a:t>
            </a:r>
            <a:endParaRPr sz="3200">
              <a:latin typeface="Arial"/>
              <a:cs typeface="Arial"/>
            </a:endParaRPr>
          </a:p>
          <a:p>
            <a:pPr marL="355600" indent="-342900"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Prevents precipitation </a:t>
            </a:r>
            <a:r>
              <a:rPr sz="3200" b="1" dirty="0">
                <a:latin typeface="Arial"/>
                <a:cs typeface="Arial"/>
              </a:rPr>
              <a:t>of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cholesterol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553" y="461596"/>
            <a:ext cx="256794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Gall</a:t>
            </a:r>
            <a:r>
              <a:rPr spc="-80" dirty="0"/>
              <a:t> </a:t>
            </a:r>
            <a:r>
              <a:rPr spc="-20" dirty="0"/>
              <a:t>stones</a:t>
            </a:r>
          </a:p>
        </p:txBody>
      </p:sp>
      <p:sp>
        <p:nvSpPr>
          <p:cNvPr id="3" name="object 3"/>
          <p:cNvSpPr/>
          <p:nvPr/>
        </p:nvSpPr>
        <p:spPr>
          <a:xfrm>
            <a:off x="76202" y="1219201"/>
            <a:ext cx="9067799" cy="5638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145" y="582550"/>
            <a:ext cx="8792348" cy="566181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algn="ctr">
              <a:spcBef>
                <a:spcPts val="95"/>
              </a:spcBef>
            </a:pPr>
            <a:r>
              <a:rPr spc="-10" dirty="0"/>
              <a:t>Mechanism </a:t>
            </a:r>
            <a:r>
              <a:rPr spc="-5" dirty="0"/>
              <a:t>of action:</a:t>
            </a:r>
            <a:r>
              <a:rPr spc="50" dirty="0"/>
              <a:t> </a:t>
            </a:r>
            <a:r>
              <a:rPr spc="-5" dirty="0" err="1" smtClean="0"/>
              <a:t>Hypolipidemic</a:t>
            </a:r>
            <a:r>
              <a:rPr lang="en-US" spc="-5" dirty="0" smtClean="0"/>
              <a:t> </a:t>
            </a:r>
            <a:r>
              <a:rPr spc="-5" dirty="0" smtClean="0"/>
              <a:t>drugs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2" y="1558874"/>
            <a:ext cx="10026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Bile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3496" y="1558874"/>
            <a:ext cx="68179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981710" algn="l"/>
                <a:tab pos="2527300" algn="l"/>
                <a:tab pos="4165600" algn="l"/>
              </a:tabLst>
            </a:pPr>
            <a:r>
              <a:rPr sz="3200" b="1" dirty="0">
                <a:latin typeface="Calibri"/>
                <a:cs typeface="Calibri"/>
              </a:rPr>
              <a:t>acid	</a:t>
            </a:r>
            <a:r>
              <a:rPr sz="3200" b="1" spc="-5" dirty="0">
                <a:latin typeface="Calibri"/>
                <a:cs typeface="Calibri"/>
              </a:rPr>
              <a:t>binding	</a:t>
            </a:r>
            <a:r>
              <a:rPr sz="3200" b="1" spc="-10" dirty="0">
                <a:latin typeface="Calibri"/>
                <a:cs typeface="Calibri"/>
              </a:rPr>
              <a:t>resins---	Cholestyramine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2" y="1949932"/>
            <a:ext cx="8072755" cy="1554272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>
              <a:spcBef>
                <a:spcPts val="480"/>
              </a:spcBef>
            </a:pPr>
            <a:r>
              <a:rPr sz="3200" b="1" spc="-10" dirty="0">
                <a:latin typeface="Calibri"/>
                <a:cs typeface="Calibri"/>
              </a:rPr>
              <a:t>decrease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reabsorption </a:t>
            </a:r>
            <a:r>
              <a:rPr sz="3200" b="1" dirty="0">
                <a:latin typeface="Calibri"/>
                <a:cs typeface="Calibri"/>
              </a:rPr>
              <a:t>of bile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acids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  <a:tab pos="1377950" algn="l"/>
                <a:tab pos="2211705" algn="l"/>
                <a:tab pos="4016375" algn="l"/>
                <a:tab pos="5982970" algn="l"/>
              </a:tabLst>
            </a:pPr>
            <a:r>
              <a:rPr sz="3200" b="1" dirty="0">
                <a:latin typeface="Calibri"/>
                <a:cs typeface="Calibri"/>
              </a:rPr>
              <a:t>H</a:t>
            </a:r>
            <a:r>
              <a:rPr sz="3200" b="1" spc="-10" dirty="0">
                <a:latin typeface="Calibri"/>
                <a:cs typeface="Calibri"/>
              </a:rPr>
              <a:t>M</a:t>
            </a:r>
            <a:r>
              <a:rPr sz="3200" b="1" dirty="0">
                <a:latin typeface="Calibri"/>
                <a:cs typeface="Calibri"/>
              </a:rPr>
              <a:t>G	</a:t>
            </a:r>
            <a:r>
              <a:rPr sz="3200" b="1" spc="-5" dirty="0">
                <a:latin typeface="Calibri"/>
                <a:cs typeface="Calibri"/>
              </a:rPr>
              <a:t>C</a:t>
            </a:r>
            <a:r>
              <a:rPr sz="3200" b="1" dirty="0">
                <a:latin typeface="Calibri"/>
                <a:cs typeface="Calibri"/>
              </a:rPr>
              <a:t>oA	</a:t>
            </a:r>
            <a:r>
              <a:rPr sz="3200" b="1" spc="-35" dirty="0">
                <a:latin typeface="Calibri"/>
                <a:cs typeface="Calibri"/>
              </a:rPr>
              <a:t>r</a:t>
            </a:r>
            <a:r>
              <a:rPr sz="3200" b="1" spc="-5" dirty="0">
                <a:latin typeface="Calibri"/>
                <a:cs typeface="Calibri"/>
              </a:rPr>
              <a:t>ed</a:t>
            </a:r>
            <a:r>
              <a:rPr sz="3200" b="1" spc="-15" dirty="0">
                <a:latin typeface="Calibri"/>
                <a:cs typeface="Calibri"/>
              </a:rPr>
              <a:t>u</a:t>
            </a:r>
            <a:r>
              <a:rPr sz="3200" b="1" spc="-5" dirty="0">
                <a:latin typeface="Calibri"/>
                <a:cs typeface="Calibri"/>
              </a:rPr>
              <a:t>c</a:t>
            </a:r>
            <a:r>
              <a:rPr sz="3200" b="1" spc="-40" dirty="0">
                <a:latin typeface="Calibri"/>
                <a:cs typeface="Calibri"/>
              </a:rPr>
              <a:t>t</a:t>
            </a:r>
            <a:r>
              <a:rPr sz="3200" b="1" spc="-1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se	inh</a:t>
            </a:r>
            <a:r>
              <a:rPr sz="3200" b="1" spc="-15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bi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o</a:t>
            </a:r>
            <a:r>
              <a:rPr sz="3200" b="1" spc="-4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s–	</a:t>
            </a:r>
            <a:r>
              <a:rPr sz="3200" b="1" spc="-95" dirty="0">
                <a:latin typeface="Calibri"/>
                <a:cs typeface="Calibri"/>
              </a:rPr>
              <a:t>A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dirty="0">
                <a:latin typeface="Calibri"/>
                <a:cs typeface="Calibri"/>
              </a:rPr>
              <a:t>a</a:t>
            </a:r>
            <a:r>
              <a:rPr sz="3200" b="1" spc="5" dirty="0">
                <a:latin typeface="Calibri"/>
                <a:cs typeface="Calibri"/>
              </a:rPr>
              <a:t>r</a:t>
            </a:r>
            <a:r>
              <a:rPr sz="3200" b="1" spc="-30" dirty="0">
                <a:latin typeface="Calibri"/>
                <a:cs typeface="Calibri"/>
              </a:rPr>
              <a:t>v</a:t>
            </a:r>
            <a:r>
              <a:rPr sz="3200" b="1" dirty="0">
                <a:latin typeface="Calibri"/>
                <a:cs typeface="Calibri"/>
              </a:rPr>
              <a:t>o</a:t>
            </a:r>
            <a:r>
              <a:rPr sz="3200" b="1" spc="-40" dirty="0">
                <a:latin typeface="Calibri"/>
                <a:cs typeface="Calibri"/>
              </a:rPr>
              <a:t>s</a:t>
            </a:r>
            <a:r>
              <a:rPr sz="3200" b="1" spc="-45" dirty="0">
                <a:latin typeface="Calibri"/>
                <a:cs typeface="Calibri"/>
              </a:rPr>
              <a:t>t</a:t>
            </a:r>
            <a:r>
              <a:rPr sz="3200" b="1" spc="-3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tin  and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Simvostatin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2" y="3510155"/>
            <a:ext cx="18548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Nic</a:t>
            </a:r>
            <a:r>
              <a:rPr sz="3200" b="1" spc="-10" dirty="0">
                <a:latin typeface="Calibri"/>
                <a:cs typeface="Calibri"/>
              </a:rPr>
              <a:t>o</a:t>
            </a:r>
            <a:r>
              <a:rPr sz="3200" b="1" dirty="0">
                <a:latin typeface="Calibri"/>
                <a:cs typeface="Calibri"/>
              </a:rPr>
              <a:t>tinic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5701" y="3510155"/>
            <a:ext cx="59131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666365" algn="l"/>
                <a:tab pos="4349115" algn="l"/>
                <a:tab pos="5064125" algn="l"/>
              </a:tabLst>
            </a:pPr>
            <a:r>
              <a:rPr sz="3200" b="1" dirty="0">
                <a:latin typeface="Calibri"/>
                <a:cs typeface="Calibri"/>
              </a:rPr>
              <a:t>aci</a:t>
            </a:r>
            <a:r>
              <a:rPr sz="3200" b="1" spc="-5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—</a:t>
            </a:r>
            <a:r>
              <a:rPr sz="3200" b="1" spc="-15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nhi</a:t>
            </a:r>
            <a:r>
              <a:rPr sz="3200" b="1" spc="-25" dirty="0">
                <a:latin typeface="Calibri"/>
                <a:cs typeface="Calibri"/>
              </a:rPr>
              <a:t>b</a:t>
            </a:r>
            <a:r>
              <a:rPr sz="3200" b="1" dirty="0">
                <a:latin typeface="Calibri"/>
                <a:cs typeface="Calibri"/>
              </a:rPr>
              <a:t>its	lipol</a:t>
            </a:r>
            <a:r>
              <a:rPr sz="3200" b="1" spc="-35" dirty="0">
                <a:latin typeface="Calibri"/>
                <a:cs typeface="Calibri"/>
              </a:rPr>
              <a:t>y</a:t>
            </a:r>
            <a:r>
              <a:rPr sz="3200" b="1" dirty="0">
                <a:latin typeface="Calibri"/>
                <a:cs typeface="Calibri"/>
              </a:rPr>
              <a:t>sis	so	</a:t>
            </a:r>
            <a:r>
              <a:rPr sz="3200" b="1" spc="-5" dirty="0">
                <a:latin typeface="Calibri"/>
                <a:cs typeface="Calibri"/>
              </a:rPr>
              <a:t>V</a:t>
            </a:r>
            <a:r>
              <a:rPr sz="3200" b="1" spc="-25" dirty="0">
                <a:latin typeface="Calibri"/>
                <a:cs typeface="Calibri"/>
              </a:rPr>
              <a:t>L</a:t>
            </a:r>
            <a:r>
              <a:rPr sz="3200" b="1" spc="-20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2" y="3901009"/>
            <a:ext cx="6793865" cy="10991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>
              <a:spcBef>
                <a:spcPts val="484"/>
              </a:spcBef>
            </a:pPr>
            <a:r>
              <a:rPr sz="3200" b="1" spc="-10" dirty="0">
                <a:latin typeface="Calibri"/>
                <a:cs typeface="Calibri"/>
              </a:rPr>
              <a:t>levels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decreased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Vitamin E– </a:t>
            </a:r>
            <a:r>
              <a:rPr sz="3200" b="1" spc="-10" dirty="0">
                <a:latin typeface="Calibri"/>
                <a:cs typeface="Calibri"/>
              </a:rPr>
              <a:t>minimizes oxidation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LDL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2" y="5022343"/>
            <a:ext cx="20789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0" dirty="0">
                <a:latin typeface="Calibri"/>
                <a:cs typeface="Calibri"/>
              </a:rPr>
              <a:t>Fibrates---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5435" y="5022343"/>
            <a:ext cx="5763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304925" algn="l"/>
                <a:tab pos="2230120" algn="l"/>
                <a:tab pos="3441700" algn="l"/>
                <a:tab pos="4103370" algn="l"/>
              </a:tabLst>
            </a:pPr>
            <a:r>
              <a:rPr sz="3200" b="1" dirty="0">
                <a:latin typeface="Calibri"/>
                <a:cs typeface="Calibri"/>
              </a:rPr>
              <a:t>Lo</a:t>
            </a:r>
            <a:r>
              <a:rPr sz="3200" b="1" spc="-30" dirty="0">
                <a:latin typeface="Calibri"/>
                <a:cs typeface="Calibri"/>
              </a:rPr>
              <a:t>w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r	</a:t>
            </a:r>
            <a:r>
              <a:rPr sz="3200" b="1" spc="-254" dirty="0">
                <a:latin typeface="Calibri"/>
                <a:cs typeface="Calibri"/>
              </a:rPr>
              <a:t>T</a:t>
            </a:r>
            <a:r>
              <a:rPr sz="3200" b="1" spc="-3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G	l</a:t>
            </a:r>
            <a:r>
              <a:rPr sz="3200" b="1" spc="-25" dirty="0">
                <a:latin typeface="Calibri"/>
                <a:cs typeface="Calibri"/>
              </a:rPr>
              <a:t>e</a:t>
            </a:r>
            <a:r>
              <a:rPr sz="3200" b="1" spc="-30" dirty="0">
                <a:latin typeface="Calibri"/>
                <a:cs typeface="Calibri"/>
              </a:rPr>
              <a:t>v</a:t>
            </a:r>
            <a:r>
              <a:rPr sz="3200" b="1" spc="-5" dirty="0">
                <a:latin typeface="Calibri"/>
                <a:cs typeface="Calibri"/>
              </a:rPr>
              <a:t>el</a:t>
            </a:r>
            <a:r>
              <a:rPr sz="3200" b="1" dirty="0">
                <a:latin typeface="Calibri"/>
                <a:cs typeface="Calibri"/>
              </a:rPr>
              <a:t>s	</a:t>
            </a:r>
            <a:r>
              <a:rPr sz="3200" b="1" spc="-20" dirty="0">
                <a:latin typeface="Calibri"/>
                <a:cs typeface="Calibri"/>
              </a:rPr>
              <a:t>b</a:t>
            </a:r>
            <a:r>
              <a:rPr sz="3200" b="1" dirty="0">
                <a:latin typeface="Calibri"/>
                <a:cs typeface="Calibri"/>
              </a:rPr>
              <a:t>y	acti</a:t>
            </a:r>
            <a:r>
              <a:rPr sz="3200" b="1" spc="-60" dirty="0">
                <a:latin typeface="Calibri"/>
                <a:cs typeface="Calibri"/>
              </a:rPr>
              <a:t>v</a:t>
            </a:r>
            <a:r>
              <a:rPr sz="3200" b="1" spc="-2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t</a:t>
            </a:r>
            <a:r>
              <a:rPr sz="3200" b="1" spc="-15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5461510"/>
            <a:ext cx="2976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lipoprotein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lipase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3505" y="461596"/>
            <a:ext cx="639318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Increased </a:t>
            </a:r>
            <a:r>
              <a:rPr spc="-20" dirty="0"/>
              <a:t>cholesterol</a:t>
            </a:r>
            <a:r>
              <a:rPr spc="-135" dirty="0"/>
              <a:t> </a:t>
            </a:r>
            <a:r>
              <a:rPr spc="-10" dirty="0"/>
              <a:t>levels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706"/>
            <a:ext cx="5607050" cy="3476593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Diabetes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mellitus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Obstructive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jaundice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Hypothyroidism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Nephrotic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syndrome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Familial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hyperlipoproteinemias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 smtClean="0">
                <a:latin typeface="Calibri"/>
                <a:cs typeface="Calibri"/>
              </a:rPr>
              <a:t>Atherosclerosis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2832" y="461596"/>
            <a:ext cx="496316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0" dirty="0"/>
              <a:t>Hypocholesterolemia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607642"/>
            <a:ext cx="6831965" cy="39735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Decrease </a:t>
            </a:r>
            <a:r>
              <a:rPr sz="3200" b="1" dirty="0">
                <a:latin typeface="Calibri"/>
                <a:cs typeface="Calibri"/>
              </a:rPr>
              <a:t>in plasma </a:t>
            </a:r>
            <a:r>
              <a:rPr sz="3200" b="1" spc="-15" dirty="0">
                <a:latin typeface="Calibri"/>
                <a:cs typeface="Calibri"/>
              </a:rPr>
              <a:t>cholesterol </a:t>
            </a:r>
            <a:r>
              <a:rPr sz="3200" b="1" dirty="0">
                <a:latin typeface="Calibri"/>
                <a:cs typeface="Calibri"/>
              </a:rPr>
              <a:t>less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than</a:t>
            </a:r>
            <a:endParaRPr sz="3200">
              <a:latin typeface="Calibri"/>
              <a:cs typeface="Calibri"/>
            </a:endParaRPr>
          </a:p>
          <a:p>
            <a:pPr marL="12700"/>
            <a:r>
              <a:rPr sz="3200" b="1" spc="5" dirty="0">
                <a:latin typeface="Calibri"/>
                <a:cs typeface="Calibri"/>
              </a:rPr>
              <a:t>70mg/dl.</a:t>
            </a:r>
            <a:endParaRPr sz="3200">
              <a:latin typeface="Calibri"/>
              <a:cs typeface="Calibri"/>
            </a:endParaRPr>
          </a:p>
          <a:p>
            <a:pPr marL="12700">
              <a:spcBef>
                <a:spcPts val="770"/>
              </a:spcBef>
            </a:pPr>
            <a:r>
              <a:rPr sz="3200" b="1" spc="-5" dirty="0">
                <a:latin typeface="Calibri"/>
                <a:cs typeface="Calibri"/>
              </a:rPr>
              <a:t>Causes:</a:t>
            </a:r>
            <a:endParaRPr sz="3200">
              <a:latin typeface="Calibri"/>
              <a:cs typeface="Calibri"/>
            </a:endParaRPr>
          </a:p>
          <a:p>
            <a:pPr marL="622300" indent="-609600"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b="1" spc="-10" dirty="0">
                <a:latin typeface="Calibri"/>
                <a:cs typeface="Calibri"/>
              </a:rPr>
              <a:t>Hyperthyroidism.</a:t>
            </a:r>
            <a:endParaRPr sz="3200">
              <a:latin typeface="Calibri"/>
              <a:cs typeface="Calibri"/>
            </a:endParaRPr>
          </a:p>
          <a:p>
            <a:pPr marL="622300" indent="-609600"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b="1" spc="-5" dirty="0">
                <a:latin typeface="Calibri"/>
                <a:cs typeface="Calibri"/>
              </a:rPr>
              <a:t>Malnutrition.</a:t>
            </a:r>
            <a:endParaRPr sz="3200">
              <a:latin typeface="Calibri"/>
              <a:cs typeface="Calibri"/>
            </a:endParaRPr>
          </a:p>
          <a:p>
            <a:pPr marL="622300" indent="-609600"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b="1" spc="-5" dirty="0">
                <a:latin typeface="Calibri"/>
                <a:cs typeface="Calibri"/>
              </a:rPr>
              <a:t>Malabsorption.</a:t>
            </a:r>
            <a:endParaRPr sz="3200">
              <a:latin typeface="Calibri"/>
              <a:cs typeface="Calibri"/>
            </a:endParaRPr>
          </a:p>
          <a:p>
            <a:pPr marL="622300" indent="-609600">
              <a:spcBef>
                <a:spcPts val="76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b="1" dirty="0">
                <a:latin typeface="Calibri"/>
                <a:cs typeface="Calibri"/>
              </a:rPr>
              <a:t>Hemolytic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Jaundice.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692" y="461596"/>
            <a:ext cx="491363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20" dirty="0"/>
              <a:t>Cholesterol</a:t>
            </a:r>
            <a:r>
              <a:rPr spc="-55" dirty="0"/>
              <a:t> </a:t>
            </a:r>
            <a:r>
              <a:rPr spc="-15" dirty="0"/>
              <a:t>synthesis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607642"/>
            <a:ext cx="8303259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009015" algn="l"/>
                <a:tab pos="2379980" algn="l"/>
                <a:tab pos="3632200" algn="l"/>
                <a:tab pos="4185920" algn="l"/>
                <a:tab pos="6260465" algn="l"/>
                <a:tab pos="7011670" algn="l"/>
              </a:tabLst>
            </a:pPr>
            <a:r>
              <a:rPr sz="3200" b="1" dirty="0">
                <a:latin typeface="Calibri"/>
                <a:cs typeface="Calibri"/>
              </a:rPr>
              <a:t>All	</a:t>
            </a:r>
            <a:r>
              <a:rPr sz="3200" b="1" spc="-10" dirty="0">
                <a:latin typeface="Calibri"/>
                <a:cs typeface="Calibri"/>
              </a:rPr>
              <a:t>carbon	</a:t>
            </a:r>
            <a:r>
              <a:rPr sz="3200" b="1" spc="-15" dirty="0">
                <a:latin typeface="Calibri"/>
                <a:cs typeface="Calibri"/>
              </a:rPr>
              <a:t>atoms	</a:t>
            </a:r>
            <a:r>
              <a:rPr sz="3200" b="1" dirty="0">
                <a:latin typeface="Calibri"/>
                <a:cs typeface="Calibri"/>
              </a:rPr>
              <a:t>of	</a:t>
            </a:r>
            <a:r>
              <a:rPr sz="3200" b="1" spc="-15" dirty="0">
                <a:latin typeface="Calibri"/>
                <a:cs typeface="Calibri"/>
              </a:rPr>
              <a:t>cholesterol	</a:t>
            </a:r>
            <a:r>
              <a:rPr sz="3200" b="1" spc="-10" dirty="0">
                <a:latin typeface="Calibri"/>
                <a:cs typeface="Calibri"/>
              </a:rPr>
              <a:t>are	derived</a:t>
            </a:r>
            <a:endParaRPr sz="3200">
              <a:latin typeface="Calibri"/>
              <a:cs typeface="Calibri"/>
            </a:endParaRPr>
          </a:p>
          <a:p>
            <a:pPr marL="355600"/>
            <a:r>
              <a:rPr sz="3200" b="1" spc="-10" dirty="0">
                <a:latin typeface="Calibri"/>
                <a:cs typeface="Calibri"/>
              </a:rPr>
              <a:t>from </a:t>
            </a:r>
            <a:r>
              <a:rPr sz="3200" b="1" spc="-5" dirty="0">
                <a:latin typeface="Calibri"/>
                <a:cs typeface="Calibri"/>
              </a:rPr>
              <a:t>acetyl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 marL="355600" marR="635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577975" algn="l"/>
                <a:tab pos="2541270" algn="l"/>
                <a:tab pos="3284854" algn="l"/>
                <a:tab pos="4368800" algn="l"/>
                <a:tab pos="5894070" algn="l"/>
                <a:tab pos="7251065" algn="l"/>
              </a:tabLst>
            </a:pPr>
            <a:r>
              <a:rPr sz="3200" b="1" spc="-5" dirty="0">
                <a:latin typeface="Calibri"/>
                <a:cs typeface="Calibri"/>
              </a:rPr>
              <a:t>Majo</a:t>
            </a:r>
            <a:r>
              <a:rPr sz="3200" b="1" dirty="0">
                <a:latin typeface="Calibri"/>
                <a:cs typeface="Calibri"/>
              </a:rPr>
              <a:t>r	s</a:t>
            </a:r>
            <a:r>
              <a:rPr sz="3200" b="1" spc="-20" dirty="0">
                <a:latin typeface="Calibri"/>
                <a:cs typeface="Calibri"/>
              </a:rPr>
              <a:t>i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s	a</a:t>
            </a:r>
            <a:r>
              <a:rPr sz="3200" b="1" spc="-3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e	Li</a:t>
            </a:r>
            <a:r>
              <a:rPr sz="3200" b="1" spc="-25" dirty="0">
                <a:latin typeface="Calibri"/>
                <a:cs typeface="Calibri"/>
              </a:rPr>
              <a:t>v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24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,	A</a:t>
            </a:r>
            <a:r>
              <a:rPr sz="3200" b="1" spc="-15" dirty="0">
                <a:latin typeface="Calibri"/>
                <a:cs typeface="Calibri"/>
              </a:rPr>
              <a:t>d</a:t>
            </a:r>
            <a:r>
              <a:rPr sz="3200" b="1" spc="-35" dirty="0">
                <a:latin typeface="Calibri"/>
                <a:cs typeface="Calibri"/>
              </a:rPr>
              <a:t>r</a:t>
            </a:r>
            <a:r>
              <a:rPr sz="3200" b="1" spc="-5" dirty="0">
                <a:latin typeface="Calibri"/>
                <a:cs typeface="Calibri"/>
              </a:rPr>
              <a:t>ena</a:t>
            </a:r>
            <a:r>
              <a:rPr sz="3200" b="1" dirty="0">
                <a:latin typeface="Calibri"/>
                <a:cs typeface="Calibri"/>
              </a:rPr>
              <a:t>l	</a:t>
            </a:r>
            <a:r>
              <a:rPr sz="3200" b="1" spc="-25" dirty="0">
                <a:latin typeface="Calibri"/>
                <a:cs typeface="Calibri"/>
              </a:rPr>
              <a:t>c</a:t>
            </a:r>
            <a:r>
              <a:rPr sz="3200" b="1" dirty="0">
                <a:latin typeface="Calibri"/>
                <a:cs typeface="Calibri"/>
              </a:rPr>
              <a:t>or</a:t>
            </a:r>
            <a:r>
              <a:rPr sz="3200" b="1" spc="-40" dirty="0">
                <a:latin typeface="Calibri"/>
                <a:cs typeface="Calibri"/>
              </a:rPr>
              <a:t>t</a:t>
            </a:r>
            <a:r>
              <a:rPr sz="3200" b="1" spc="-55" dirty="0">
                <a:latin typeface="Calibri"/>
                <a:cs typeface="Calibri"/>
              </a:rPr>
              <a:t>e</a:t>
            </a:r>
            <a:r>
              <a:rPr sz="3200" b="1" spc="-5" dirty="0">
                <a:latin typeface="Calibri"/>
                <a:cs typeface="Calibri"/>
              </a:rPr>
              <a:t>x</a:t>
            </a:r>
            <a:r>
              <a:rPr sz="3200" b="1" dirty="0">
                <a:latin typeface="Calibri"/>
                <a:cs typeface="Calibri"/>
              </a:rPr>
              <a:t>,	</a:t>
            </a:r>
            <a:r>
              <a:rPr sz="3200" b="1" spc="-280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spc="-40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tis,  </a:t>
            </a:r>
            <a:r>
              <a:rPr sz="3200" b="1" spc="-10" dirty="0">
                <a:latin typeface="Calibri"/>
                <a:cs typeface="Calibri"/>
              </a:rPr>
              <a:t>Ovaries </a:t>
            </a:r>
            <a:r>
              <a:rPr sz="3200" b="1" dirty="0">
                <a:latin typeface="Calibri"/>
                <a:cs typeface="Calibri"/>
              </a:rPr>
              <a:t>and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Intestine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958850" algn="l"/>
                <a:tab pos="2778760" algn="l"/>
                <a:tab pos="3672204" algn="l"/>
                <a:tab pos="4413250" algn="l"/>
                <a:tab pos="6315075" algn="l"/>
              </a:tabLst>
            </a:pPr>
            <a:r>
              <a:rPr sz="3200" b="1" dirty="0">
                <a:latin typeface="Calibri"/>
                <a:cs typeface="Calibri"/>
              </a:rPr>
              <a:t>All	</a:t>
            </a:r>
            <a:r>
              <a:rPr sz="3200" b="1" spc="-10" dirty="0">
                <a:latin typeface="Calibri"/>
                <a:cs typeface="Calibri"/>
              </a:rPr>
              <a:t>nucleated	</a:t>
            </a:r>
            <a:r>
              <a:rPr sz="3200" b="1" spc="-5" dirty="0">
                <a:latin typeface="Calibri"/>
                <a:cs typeface="Calibri"/>
              </a:rPr>
              <a:t>cells	</a:t>
            </a:r>
            <a:r>
              <a:rPr sz="3200" b="1" spc="-10" dirty="0">
                <a:latin typeface="Calibri"/>
                <a:cs typeface="Calibri"/>
              </a:rPr>
              <a:t>can	</a:t>
            </a:r>
            <a:r>
              <a:rPr sz="3200" b="1" spc="-15" dirty="0">
                <a:latin typeface="Calibri"/>
                <a:cs typeface="Calibri"/>
              </a:rPr>
              <a:t>synthesize	cholesterol,</a:t>
            </a:r>
            <a:endParaRPr sz="3200">
              <a:latin typeface="Calibri"/>
              <a:cs typeface="Calibri"/>
            </a:endParaRPr>
          </a:p>
          <a:p>
            <a:pPr marL="355600"/>
            <a:r>
              <a:rPr sz="3200" b="1" dirty="0">
                <a:latin typeface="Calibri"/>
                <a:cs typeface="Calibri"/>
              </a:rPr>
              <a:t>including </a:t>
            </a:r>
            <a:r>
              <a:rPr sz="3200" b="1" spc="-10" dirty="0">
                <a:latin typeface="Calibri"/>
                <a:cs typeface="Calibri"/>
              </a:rPr>
              <a:t>arterial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walls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2" y="4827272"/>
            <a:ext cx="18332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Calibri"/>
                <a:cs typeface="Calibri"/>
              </a:rPr>
              <a:t>En</a:t>
            </a:r>
            <a:r>
              <a:rPr sz="3200" b="1" spc="-35" dirty="0">
                <a:latin typeface="Calibri"/>
                <a:cs typeface="Calibri"/>
              </a:rPr>
              <a:t>z</a:t>
            </a:r>
            <a:r>
              <a:rPr sz="3200" b="1" dirty="0">
                <a:latin typeface="Calibri"/>
                <a:cs typeface="Calibri"/>
              </a:rPr>
              <a:t>ym</a:t>
            </a:r>
            <a:r>
              <a:rPr sz="3200" b="1" spc="-10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9024" y="4827272"/>
            <a:ext cx="62477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03910" algn="l"/>
                <a:tab pos="2045970" algn="l"/>
                <a:tab pos="3533140" algn="l"/>
                <a:tab pos="4097020" algn="l"/>
              </a:tabLst>
            </a:pPr>
            <a:r>
              <a:rPr sz="3200" b="1" dirty="0">
                <a:latin typeface="Calibri"/>
                <a:cs typeface="Calibri"/>
              </a:rPr>
              <a:t>a</a:t>
            </a:r>
            <a:r>
              <a:rPr sz="3200" b="1" spc="-35" dirty="0">
                <a:latin typeface="Calibri"/>
                <a:cs typeface="Calibri"/>
              </a:rPr>
              <a:t>r</a:t>
            </a:r>
            <a:r>
              <a:rPr sz="3200" b="1" dirty="0">
                <a:latin typeface="Calibri"/>
                <a:cs typeface="Calibri"/>
              </a:rPr>
              <a:t>e	p</a:t>
            </a:r>
            <a:r>
              <a:rPr sz="3200" b="1" spc="-15" dirty="0">
                <a:latin typeface="Calibri"/>
                <a:cs typeface="Calibri"/>
              </a:rPr>
              <a:t>a</a:t>
            </a:r>
            <a:r>
              <a:rPr sz="3200" b="1" spc="-5" dirty="0">
                <a:latin typeface="Calibri"/>
                <a:cs typeface="Calibri"/>
              </a:rPr>
              <a:t>rt</a:t>
            </a:r>
            <a:r>
              <a:rPr sz="3200" b="1" dirty="0">
                <a:latin typeface="Calibri"/>
                <a:cs typeface="Calibri"/>
              </a:rPr>
              <a:t>ly	lo</a:t>
            </a:r>
            <a:r>
              <a:rPr sz="3200" b="1" spc="-25" dirty="0">
                <a:latin typeface="Calibri"/>
                <a:cs typeface="Calibri"/>
              </a:rPr>
              <a:t>c</a:t>
            </a:r>
            <a:r>
              <a:rPr sz="3200" b="1" spc="-35" dirty="0">
                <a:latin typeface="Calibri"/>
                <a:cs typeface="Calibri"/>
              </a:rPr>
              <a:t>at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d	in	</a:t>
            </a:r>
            <a:r>
              <a:rPr sz="3200" b="1" spc="-5" dirty="0">
                <a:latin typeface="Calibri"/>
                <a:cs typeface="Calibri"/>
              </a:rPr>
              <a:t>en</a:t>
            </a:r>
            <a:r>
              <a:rPr sz="3200" b="1" spc="-15" dirty="0">
                <a:latin typeface="Calibri"/>
                <a:cs typeface="Calibri"/>
              </a:rPr>
              <a:t>d</a:t>
            </a:r>
            <a:r>
              <a:rPr sz="3200" b="1" dirty="0">
                <a:latin typeface="Calibri"/>
                <a:cs typeface="Calibri"/>
              </a:rPr>
              <a:t>opl</a:t>
            </a:r>
            <a:r>
              <a:rPr sz="3200" b="1" spc="-20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sm</a:t>
            </a:r>
            <a:r>
              <a:rPr sz="3200" b="1" spc="-20" dirty="0">
                <a:latin typeface="Calibri"/>
                <a:cs typeface="Calibri"/>
              </a:rPr>
              <a:t>i</a:t>
            </a:r>
            <a:r>
              <a:rPr sz="3200" b="1" dirty="0">
                <a:latin typeface="Calibri"/>
                <a:cs typeface="Calibri"/>
              </a:rPr>
              <a:t>c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1" y="5314899"/>
            <a:ext cx="63506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reticulum </a:t>
            </a:r>
            <a:r>
              <a:rPr sz="3200" b="1" dirty="0">
                <a:latin typeface="Calibri"/>
                <a:cs typeface="Calibri"/>
              </a:rPr>
              <a:t>and partly in the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cytoplasm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9033" y="2549730"/>
            <a:ext cx="296291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25" dirty="0"/>
              <a:t>Ketone</a:t>
            </a:r>
            <a:r>
              <a:rPr spc="-100" dirty="0"/>
              <a:t> </a:t>
            </a:r>
            <a:r>
              <a:rPr dirty="0"/>
              <a:t>body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247" y="461596"/>
            <a:ext cx="2925445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874"/>
            <a:ext cx="14732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During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654" y="1558874"/>
            <a:ext cx="66001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052195" algn="l"/>
                <a:tab pos="2195195" algn="l"/>
                <a:tab pos="2858135" algn="l"/>
                <a:tab pos="3943350" algn="l"/>
                <a:tab pos="4943475" algn="l"/>
              </a:tabLst>
            </a:pPr>
            <a:r>
              <a:rPr sz="3200" spc="-5" dirty="0">
                <a:latin typeface="Calibri"/>
                <a:cs typeface="Calibri"/>
              </a:rPr>
              <a:t>high	</a:t>
            </a:r>
            <a:r>
              <a:rPr sz="3200" spc="-25" dirty="0">
                <a:latin typeface="Calibri"/>
                <a:cs typeface="Calibri"/>
              </a:rPr>
              <a:t>rates	</a:t>
            </a:r>
            <a:r>
              <a:rPr sz="3200" dirty="0">
                <a:latin typeface="Calibri"/>
                <a:cs typeface="Calibri"/>
              </a:rPr>
              <a:t>of	</a:t>
            </a:r>
            <a:r>
              <a:rPr sz="3200" spc="-30" dirty="0">
                <a:latin typeface="Calibri"/>
                <a:cs typeface="Calibri"/>
              </a:rPr>
              <a:t>fatty	</a:t>
            </a:r>
            <a:r>
              <a:rPr sz="3200" spc="-5" dirty="0">
                <a:latin typeface="Calibri"/>
                <a:cs typeface="Calibri"/>
              </a:rPr>
              <a:t>acid	</a:t>
            </a:r>
            <a:r>
              <a:rPr sz="3200" spc="-10" dirty="0">
                <a:latin typeface="Calibri"/>
                <a:cs typeface="Calibri"/>
              </a:rPr>
              <a:t>oxidation,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998091"/>
            <a:ext cx="8378190" cy="383476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7620">
              <a:lnSpc>
                <a:spcPts val="3460"/>
              </a:lnSpc>
              <a:spcBef>
                <a:spcPts val="535"/>
              </a:spcBef>
              <a:tabLst>
                <a:tab pos="2005964" algn="l"/>
                <a:tab pos="2481580" algn="l"/>
                <a:tab pos="3201035" algn="l"/>
                <a:tab pos="4149090" algn="l"/>
                <a:tab pos="5130800" algn="l"/>
                <a:tab pos="6751320" algn="l"/>
                <a:tab pos="7257415" algn="l"/>
              </a:tabLst>
            </a:pPr>
            <a:r>
              <a:rPr sz="3200" spc="-5" dirty="0">
                <a:latin typeface="Calibri"/>
                <a:cs typeface="Calibri"/>
              </a:rPr>
              <a:t>pri</a:t>
            </a:r>
            <a:r>
              <a:rPr sz="3200" spc="-15" dirty="0">
                <a:latin typeface="Calibri"/>
                <a:cs typeface="Calibri"/>
              </a:rPr>
              <a:t>m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ri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y	</a:t>
            </a:r>
            <a:r>
              <a:rPr sz="3200" spc="-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n	the	l</a:t>
            </a:r>
            <a:r>
              <a:rPr sz="3200" spc="5" dirty="0">
                <a:latin typeface="Calibri"/>
                <a:cs typeface="Calibri"/>
              </a:rPr>
              <a:t>i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28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,	la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35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e	</a:t>
            </a:r>
            <a:r>
              <a:rPr sz="3200" spc="-5" dirty="0">
                <a:latin typeface="Calibri"/>
                <a:cs typeface="Calibri"/>
              </a:rPr>
              <a:t>amou</a:t>
            </a:r>
            <a:r>
              <a:rPr sz="3200" spc="-3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ts	of	</a:t>
            </a:r>
            <a:r>
              <a:rPr sz="3200" spc="-5" dirty="0">
                <a:latin typeface="Calibri"/>
                <a:cs typeface="Calibri"/>
              </a:rPr>
              <a:t>ac</a:t>
            </a:r>
            <a:r>
              <a:rPr sz="3200" spc="-2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ty</a:t>
            </a:r>
            <a:r>
              <a:rPr sz="3200" spc="-5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-  </a:t>
            </a:r>
            <a:r>
              <a:rPr sz="3200" spc="-5" dirty="0">
                <a:latin typeface="Calibri"/>
                <a:cs typeface="Calibri"/>
              </a:rPr>
              <a:t>CoA </a:t>
            </a:r>
            <a:r>
              <a:rPr sz="3200" spc="-15" dirty="0">
                <a:latin typeface="Calibri"/>
                <a:cs typeface="Calibri"/>
              </a:rPr>
              <a:t>are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generated.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These </a:t>
            </a:r>
            <a:r>
              <a:rPr sz="3200" spc="-25" dirty="0">
                <a:latin typeface="Calibri"/>
                <a:cs typeface="Calibri"/>
              </a:rPr>
              <a:t>exceed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capacity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20" dirty="0">
                <a:latin typeface="Calibri"/>
                <a:cs typeface="Calibri"/>
              </a:rPr>
              <a:t>TCA </a:t>
            </a:r>
            <a:r>
              <a:rPr sz="3200" spc="-5" dirty="0">
                <a:latin typeface="Calibri"/>
                <a:cs typeface="Calibri"/>
              </a:rPr>
              <a:t>cycle, and  </a:t>
            </a:r>
            <a:r>
              <a:rPr sz="3200" spc="-15" dirty="0">
                <a:latin typeface="Calibri"/>
                <a:cs typeface="Calibri"/>
              </a:rPr>
              <a:t>result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10" dirty="0">
                <a:latin typeface="Calibri"/>
                <a:cs typeface="Calibri"/>
              </a:rPr>
              <a:t>synthesis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Ketone </a:t>
            </a:r>
            <a:r>
              <a:rPr sz="3200" spc="-5" dirty="0">
                <a:latin typeface="Calibri"/>
                <a:cs typeface="Calibri"/>
              </a:rPr>
              <a:t>bodies,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called</a:t>
            </a:r>
            <a:r>
              <a:rPr sz="3200" spc="-20" dirty="0">
                <a:latin typeface="Calibri"/>
                <a:cs typeface="Calibri"/>
              </a:rPr>
              <a:t> ketogenesis.</a:t>
            </a:r>
            <a:endParaRPr sz="3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Ketone </a:t>
            </a:r>
            <a:r>
              <a:rPr sz="3200" dirty="0">
                <a:latin typeface="Calibri"/>
                <a:cs typeface="Calibri"/>
              </a:rPr>
              <a:t>bodies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acetoacetate </a:t>
            </a:r>
            <a:r>
              <a:rPr sz="3200" spc="-5" dirty="0">
                <a:latin typeface="Calibri"/>
                <a:cs typeface="Calibri"/>
              </a:rPr>
              <a:t>(Primary  </a:t>
            </a:r>
            <a:r>
              <a:rPr sz="3200" dirty="0">
                <a:latin typeface="Calibri"/>
                <a:cs typeface="Calibri"/>
              </a:rPr>
              <a:t>KB), </a:t>
            </a:r>
            <a:r>
              <a:rPr sz="3200" spc="-25" dirty="0">
                <a:latin typeface="Calibri"/>
                <a:cs typeface="Calibri"/>
              </a:rPr>
              <a:t>β-hydroxy </a:t>
            </a:r>
            <a:r>
              <a:rPr sz="3200" spc="-20" dirty="0">
                <a:latin typeface="Calibri"/>
                <a:cs typeface="Calibri"/>
              </a:rPr>
              <a:t>butyrate,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acetone  </a:t>
            </a:r>
            <a:r>
              <a:rPr sz="3200" spc="-5" dirty="0">
                <a:latin typeface="Calibri"/>
                <a:cs typeface="Calibri"/>
              </a:rPr>
              <a:t>(Secondary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KB).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1143000"/>
            <a:ext cx="8463619" cy="3822969"/>
          </a:xfrm>
          <a:prstGeom prst="rect">
            <a:avLst/>
          </a:prstGeom>
        </p:spPr>
        <p:txBody>
          <a:bodyPr vert="horz" wrap="square" lIns="0" tIns="293496" rIns="0" bIns="0" rtlCol="0">
            <a:spAutoFit/>
          </a:bodyPr>
          <a:lstStyle/>
          <a:p>
            <a:pPr marL="471170" marR="6985" indent="-457200">
              <a:lnSpc>
                <a:spcPts val="3460"/>
              </a:lnSpc>
              <a:spcBef>
                <a:spcPts val="535"/>
              </a:spcBef>
              <a:buFont typeface="Arial" panose="020B0604020202020204" pitchFamily="34" charset="0"/>
              <a:buChar char="•"/>
              <a:tabLst>
                <a:tab pos="356235" algn="l"/>
                <a:tab pos="356870" algn="l"/>
                <a:tab pos="1330325" algn="l"/>
                <a:tab pos="2042160" algn="l"/>
                <a:tab pos="3010535" algn="l"/>
                <a:tab pos="3543935" algn="l"/>
                <a:tab pos="3917315" algn="l"/>
                <a:tab pos="5194300" algn="l"/>
                <a:tab pos="5711190" algn="l"/>
                <a:tab pos="7019290" algn="l"/>
                <a:tab pos="7506970" algn="l"/>
              </a:tabLst>
            </a:pPr>
            <a:r>
              <a:rPr lang="en-US" sz="3200" spc="-20" dirty="0">
                <a:solidFill>
                  <a:schemeClr val="tx1"/>
                </a:solidFill>
                <a:latin typeface="Calibri"/>
                <a:cs typeface="Calibri"/>
              </a:rPr>
              <a:t>Ketone </a:t>
            </a:r>
            <a:r>
              <a:rPr lang="en-US" sz="3200" spc="-5" dirty="0">
                <a:solidFill>
                  <a:schemeClr val="tx1"/>
                </a:solidFill>
                <a:latin typeface="Calibri"/>
                <a:cs typeface="Calibri"/>
              </a:rPr>
              <a:t>bodies </a:t>
            </a:r>
            <a:r>
              <a:rPr lang="en-US" sz="3200" spc="-15" dirty="0">
                <a:solidFill>
                  <a:schemeClr val="tx1"/>
                </a:solidFill>
                <a:latin typeface="Calibri"/>
                <a:cs typeface="Calibri"/>
              </a:rPr>
              <a:t>are </a:t>
            </a:r>
            <a:r>
              <a:rPr lang="en-US" sz="3200" spc="-10" dirty="0">
                <a:solidFill>
                  <a:schemeClr val="tx1"/>
                </a:solidFill>
                <a:latin typeface="Calibri"/>
                <a:cs typeface="Calibri"/>
              </a:rPr>
              <a:t>water-soluble</a:t>
            </a:r>
            <a:r>
              <a:rPr lang="en-US" sz="32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3200" spc="-5" dirty="0">
                <a:solidFill>
                  <a:schemeClr val="tx1"/>
                </a:solidFill>
                <a:latin typeface="Calibri"/>
                <a:cs typeface="Calibri"/>
              </a:rPr>
              <a:t>compounds.</a:t>
            </a:r>
            <a:endParaRPr lang="en-US" sz="3200" spc="-5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71170" marR="6985" indent="-457200">
              <a:lnSpc>
                <a:spcPts val="3460"/>
              </a:lnSpc>
              <a:spcBef>
                <a:spcPts val="535"/>
              </a:spcBef>
              <a:buFont typeface="Arial" panose="020B0604020202020204" pitchFamily="34" charset="0"/>
              <a:buChar char="•"/>
              <a:tabLst>
                <a:tab pos="356235" algn="l"/>
                <a:tab pos="356870" algn="l"/>
                <a:tab pos="1330325" algn="l"/>
                <a:tab pos="2042160" algn="l"/>
                <a:tab pos="3010535" algn="l"/>
                <a:tab pos="3543935" algn="l"/>
                <a:tab pos="3917315" algn="l"/>
                <a:tab pos="5194300" algn="l"/>
                <a:tab pos="5711190" algn="l"/>
                <a:tab pos="7019290" algn="l"/>
                <a:tab pos="7506970" algn="l"/>
              </a:tabLst>
            </a:pPr>
            <a:r>
              <a:rPr sz="3200" spc="-5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sz="3200" spc="-3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3200" spc="-4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	as	a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3200" spc="-5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	of	en</a:t>
            </a:r>
            <a:r>
              <a:rPr sz="3200" spc="-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3200" spc="-5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	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	the  </a:t>
            </a:r>
            <a:r>
              <a:rPr sz="3200" spc="-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peripheral</a:t>
            </a:r>
            <a:r>
              <a:rPr sz="3200" spc="-2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tissues.</a:t>
            </a:r>
          </a:p>
          <a:p>
            <a:pPr marL="471170" marR="6350" indent="-457200">
              <a:lnSpc>
                <a:spcPts val="3460"/>
              </a:lnSpc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356235" algn="l"/>
                <a:tab pos="356870" algn="l"/>
              </a:tabLst>
            </a:pP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3200" spc="-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brain, </a:t>
            </a:r>
            <a:r>
              <a:rPr sz="3200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sz="3200" spc="-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vital source 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3200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 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3200" spc="-6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-1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fasting.</a:t>
            </a:r>
          </a:p>
          <a:p>
            <a:pPr marL="471170" indent="-457200">
              <a:lnSpc>
                <a:spcPts val="3650"/>
              </a:lnSpc>
              <a:spcBef>
                <a:spcPts val="334"/>
              </a:spcBef>
              <a:buFont typeface="Arial" panose="020B0604020202020204" pitchFamily="34" charset="0"/>
              <a:buChar char="•"/>
              <a:tabLst>
                <a:tab pos="356235" algn="l"/>
                <a:tab pos="356870" algn="l"/>
                <a:tab pos="1790700" algn="l"/>
                <a:tab pos="2920365" algn="l"/>
                <a:tab pos="3432810" algn="l"/>
                <a:tab pos="4818380" algn="l"/>
                <a:tab pos="5643880" algn="l"/>
                <a:tab pos="6712584" algn="l"/>
                <a:tab pos="7449184" algn="l"/>
              </a:tabLst>
            </a:pP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</a:t>
            </a:r>
            <a:r>
              <a:rPr sz="3200" spc="-1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	le</a:t>
            </a:r>
            <a:r>
              <a:rPr sz="3200" spc="-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els	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urin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	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3200" spc="-4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	l</a:t>
            </a:r>
            <a:r>
              <a:rPr sz="3200" spc="-2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3200" spc="-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</a:p>
          <a:p>
            <a:pPr marL="471170" indent="-457200">
              <a:lnSpc>
                <a:spcPts val="3650"/>
              </a:lnSpc>
              <a:buFont typeface="Arial" panose="020B0604020202020204" pitchFamily="34" charset="0"/>
              <a:buChar char="•"/>
            </a:pPr>
            <a:r>
              <a:rPr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3200" spc="-5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5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1mg/dl.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2" y="264617"/>
            <a:ext cx="194563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Arial"/>
                <a:cs typeface="Arial"/>
              </a:rPr>
              <a:t>Synthesis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7430" y="25400"/>
            <a:ext cx="15894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  <a:tab pos="1135380" algn="l"/>
              </a:tabLst>
            </a:pP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B	</a:t>
            </a:r>
            <a:r>
              <a:rPr sz="2400" spc="-5" dirty="0">
                <a:latin typeface="Arial"/>
                <a:cs typeface="Arial"/>
              </a:rPr>
              <a:t>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7863" y="25400"/>
            <a:ext cx="1635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synthesized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73518" y="391111"/>
            <a:ext cx="13385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64845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0328" y="391111"/>
            <a:ext cx="18542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exclusively</a:t>
            </a:r>
            <a:endParaRPr sz="2400">
              <a:latin typeface="Arial"/>
              <a:cs typeface="Arial"/>
            </a:endParaRPr>
          </a:p>
          <a:p>
            <a:pPr marL="12700"/>
            <a:r>
              <a:rPr sz="2400" spc="-5" dirty="0">
                <a:latin typeface="Arial"/>
                <a:cs typeface="Arial"/>
              </a:rPr>
              <a:t>mitochondria.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56981" y="1196086"/>
            <a:ext cx="1054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17220" algn="l"/>
              </a:tabLst>
            </a:pP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7430" y="1196086"/>
            <a:ext cx="25368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  <a:tab pos="1570355" algn="l"/>
              </a:tabLst>
            </a:pPr>
            <a:r>
              <a:rPr sz="2400" spc="-5" dirty="0">
                <a:latin typeface="Arial"/>
                <a:cs typeface="Arial"/>
              </a:rPr>
              <a:t>Acetyl	CoA  starting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material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98030" y="2440051"/>
            <a:ext cx="18154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81025" algn="l"/>
              </a:tabLst>
            </a:pPr>
            <a:r>
              <a:rPr sz="2400" spc="-5" dirty="0">
                <a:latin typeface="Arial"/>
                <a:cs typeface="Arial"/>
              </a:rPr>
              <a:t>by	oxidation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7428" y="2440053"/>
            <a:ext cx="3576954" cy="207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obtained</a:t>
            </a:r>
            <a:endParaRPr sz="2400">
              <a:latin typeface="Arial"/>
              <a:cs typeface="Arial"/>
            </a:endParaRPr>
          </a:p>
          <a:p>
            <a:pPr marL="355600"/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Pyruvate</a:t>
            </a:r>
            <a:endParaRPr sz="2400">
              <a:latin typeface="Arial"/>
              <a:cs typeface="Arial"/>
            </a:endParaRPr>
          </a:p>
          <a:p>
            <a:pPr marL="355600" indent="-342900"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Fatty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acids</a:t>
            </a:r>
            <a:endParaRPr sz="2400">
              <a:latin typeface="Arial"/>
              <a:cs typeface="Arial"/>
            </a:endParaRPr>
          </a:p>
          <a:p>
            <a:pPr marL="355600" indent="-342900">
              <a:spcBef>
                <a:spcPts val="575"/>
              </a:spcBef>
              <a:buChar char="•"/>
              <a:tabLst>
                <a:tab pos="354965" algn="l"/>
                <a:tab pos="355600" algn="l"/>
                <a:tab pos="1865630" algn="l"/>
                <a:tab pos="2850515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togenic	amino	acids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33538" y="4488941"/>
            <a:ext cx="11772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Leucine,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80328" y="4488941"/>
            <a:ext cx="19951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(lysine,  phen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lal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ine,  tyrosine)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37428" y="5659628"/>
            <a:ext cx="3575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Char char="•"/>
              <a:tabLst>
                <a:tab pos="354965" algn="l"/>
                <a:tab pos="355600" algn="l"/>
                <a:tab pos="1226820" algn="l"/>
                <a:tab pos="1963420" algn="l"/>
                <a:tab pos="3342640" algn="l"/>
              </a:tabLst>
            </a:pPr>
            <a:r>
              <a:rPr sz="2400" dirty="0">
                <a:latin typeface="Arial"/>
                <a:cs typeface="Arial"/>
              </a:rPr>
              <a:t>HMG	</a:t>
            </a:r>
            <a:r>
              <a:rPr sz="2400" spc="-5" dirty="0">
                <a:latin typeface="Arial"/>
                <a:cs typeface="Arial"/>
              </a:rPr>
              <a:t>C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A	</a:t>
            </a:r>
            <a:r>
              <a:rPr sz="2400" spc="-5" dirty="0">
                <a:latin typeface="Arial"/>
                <a:cs typeface="Arial"/>
              </a:rPr>
              <a:t>synthase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is  </a:t>
            </a:r>
            <a:r>
              <a:rPr sz="2400" spc="-5" dirty="0">
                <a:latin typeface="Arial"/>
                <a:cs typeface="Arial"/>
              </a:rPr>
              <a:t>rate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limiting.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8602" y="1066800"/>
            <a:ext cx="4751451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906" y="19305"/>
            <a:ext cx="7245350" cy="11233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951355" marR="5080" indent="-1939289">
              <a:spcBef>
                <a:spcPts val="100"/>
              </a:spcBef>
            </a:pPr>
            <a:r>
              <a:rPr spc="-5" dirty="0"/>
              <a:t>Comparison </a:t>
            </a:r>
            <a:r>
              <a:rPr dirty="0"/>
              <a:t>of </a:t>
            </a:r>
            <a:r>
              <a:rPr spc="-15" dirty="0"/>
              <a:t>cholesterol </a:t>
            </a:r>
            <a:r>
              <a:rPr dirty="0"/>
              <a:t>and </a:t>
            </a:r>
            <a:r>
              <a:rPr spc="-30" dirty="0"/>
              <a:t>ketone  </a:t>
            </a:r>
            <a:r>
              <a:rPr dirty="0"/>
              <a:t>body</a:t>
            </a:r>
            <a:r>
              <a:rPr spc="-60" dirty="0"/>
              <a:t> </a:t>
            </a:r>
            <a:r>
              <a:rPr spc="-10" dirty="0"/>
              <a:t>Metabolism</a:t>
            </a:r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524063"/>
            <a:ext cx="4038600" cy="4605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67376" y="1524065"/>
            <a:ext cx="3748024" cy="4830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18428" y="6429247"/>
            <a:ext cx="2692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ketone body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Metabolism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2" y="6276847"/>
            <a:ext cx="2666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96365" algn="l"/>
              </a:tabLst>
            </a:pPr>
            <a:r>
              <a:rPr b="1" spc="-5" dirty="0">
                <a:latin typeface="Arial"/>
                <a:cs typeface="Arial"/>
              </a:rPr>
              <a:t>Cholesterol	Metabolism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83211"/>
            <a:ext cx="3307842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000" spc="-15" dirty="0"/>
              <a:t>Utilization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2" y="917194"/>
            <a:ext cx="8074659" cy="505587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two </a:t>
            </a:r>
            <a:r>
              <a:rPr sz="3000" dirty="0">
                <a:latin typeface="Calibri"/>
                <a:cs typeface="Calibri"/>
              </a:rPr>
              <a:t>main </a:t>
            </a:r>
            <a:r>
              <a:rPr sz="3000" spc="-25" dirty="0">
                <a:latin typeface="Calibri"/>
                <a:cs typeface="Calibri"/>
              </a:rPr>
              <a:t>Ketone </a:t>
            </a:r>
            <a:r>
              <a:rPr sz="3000" spc="-5" dirty="0">
                <a:latin typeface="Calibri"/>
                <a:cs typeface="Calibri"/>
              </a:rPr>
              <a:t>bodies, </a:t>
            </a:r>
            <a:r>
              <a:rPr sz="3000" spc="-20" dirty="0">
                <a:latin typeface="Calibri"/>
                <a:cs typeface="Calibri"/>
              </a:rPr>
              <a:t>acetoacetate </a:t>
            </a:r>
            <a:r>
              <a:rPr sz="3000" spc="-10" dirty="0">
                <a:latin typeface="Calibri"/>
                <a:cs typeface="Calibri"/>
              </a:rPr>
              <a:t>and  </a:t>
            </a:r>
            <a:r>
              <a:rPr sz="3000" spc="-15" dirty="0">
                <a:latin typeface="Calibri"/>
                <a:cs typeface="Calibri"/>
              </a:rPr>
              <a:t>Beta </a:t>
            </a:r>
            <a:r>
              <a:rPr sz="3000" spc="-35" dirty="0">
                <a:latin typeface="Calibri"/>
                <a:cs typeface="Calibri"/>
              </a:rPr>
              <a:t>hydroxy </a:t>
            </a:r>
            <a:r>
              <a:rPr sz="3000" spc="-20" dirty="0">
                <a:latin typeface="Calibri"/>
                <a:cs typeface="Calibri"/>
              </a:rPr>
              <a:t>butyrate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25" dirty="0">
                <a:latin typeface="Calibri"/>
                <a:cs typeface="Calibri"/>
              </a:rPr>
              <a:t>water </a:t>
            </a:r>
            <a:r>
              <a:rPr sz="3000" spc="-5" dirty="0">
                <a:latin typeface="Calibri"/>
                <a:cs typeface="Calibri"/>
              </a:rPr>
              <a:t>soluble, </a:t>
            </a:r>
            <a:r>
              <a:rPr sz="3000" spc="-10" dirty="0">
                <a:latin typeface="Calibri"/>
                <a:cs typeface="Calibri"/>
              </a:rPr>
              <a:t>they </a:t>
            </a:r>
            <a:r>
              <a:rPr sz="3000" spc="-15" dirty="0">
                <a:latin typeface="Calibri"/>
                <a:cs typeface="Calibri"/>
              </a:rPr>
              <a:t>are  </a:t>
            </a:r>
            <a:r>
              <a:rPr sz="3000" spc="-10" dirty="0">
                <a:latin typeface="Calibri"/>
                <a:cs typeface="Calibri"/>
              </a:rPr>
              <a:t>readily </a:t>
            </a:r>
            <a:r>
              <a:rPr sz="3000" spc="-15" dirty="0">
                <a:latin typeface="Calibri"/>
                <a:cs typeface="Calibri"/>
              </a:rPr>
              <a:t>transported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liver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various 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peripheral </a:t>
            </a:r>
            <a:r>
              <a:rPr sz="3000" dirty="0">
                <a:latin typeface="Calibri"/>
                <a:cs typeface="Calibri"/>
              </a:rPr>
              <a:t>tissues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like</a:t>
            </a:r>
            <a:endParaRPr sz="300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libri"/>
                <a:cs typeface="Calibri"/>
              </a:rPr>
              <a:t>skeletal,</a:t>
            </a:r>
            <a:endParaRPr sz="300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cardiac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muscle,</a:t>
            </a:r>
            <a:endParaRPr sz="300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renal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cortex,</a:t>
            </a:r>
            <a:endParaRPr sz="3000">
              <a:latin typeface="Calibri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intestinal </a:t>
            </a:r>
            <a:r>
              <a:rPr sz="3000" spc="-10" dirty="0">
                <a:latin typeface="Calibri"/>
                <a:cs typeface="Calibri"/>
              </a:rPr>
              <a:t>mucosa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and</a:t>
            </a:r>
            <a:endParaRPr sz="3000">
              <a:latin typeface="Calibri"/>
              <a:cs typeface="Calibri"/>
            </a:endParaRPr>
          </a:p>
          <a:p>
            <a:pPr marL="355600" marR="635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442595" algn="l"/>
                <a:tab pos="443230" algn="l"/>
                <a:tab pos="1402715" algn="l"/>
                <a:tab pos="2489200" algn="l"/>
                <a:tab pos="3193415" algn="l"/>
                <a:tab pos="4179570" algn="l"/>
                <a:tab pos="4678045" algn="l"/>
                <a:tab pos="6398895" algn="l"/>
                <a:tab pos="7741920" algn="l"/>
              </a:tabLst>
            </a:pPr>
            <a:r>
              <a:rPr sz="3000" spc="-5" dirty="0">
                <a:latin typeface="Calibri"/>
                <a:cs typeface="Calibri"/>
              </a:rPr>
              <a:t>b</a:t>
            </a:r>
            <a:r>
              <a:rPr sz="3000" spc="-70" dirty="0">
                <a:latin typeface="Calibri"/>
                <a:cs typeface="Calibri"/>
              </a:rPr>
              <a:t>r</a:t>
            </a:r>
            <a:r>
              <a:rPr sz="3000" spc="-5" dirty="0">
                <a:latin typeface="Calibri"/>
                <a:cs typeface="Calibri"/>
              </a:rPr>
              <a:t>ai</a:t>
            </a:r>
            <a:r>
              <a:rPr sz="3000" dirty="0">
                <a:latin typeface="Calibri"/>
                <a:cs typeface="Calibri"/>
              </a:rPr>
              <a:t>n	which	</a:t>
            </a:r>
            <a:r>
              <a:rPr sz="3000" spc="-5" dirty="0">
                <a:latin typeface="Calibri"/>
                <a:cs typeface="Calibri"/>
              </a:rPr>
              <a:t>us</a:t>
            </a:r>
            <a:r>
              <a:rPr sz="3000" dirty="0">
                <a:latin typeface="Calibri"/>
                <a:cs typeface="Calibri"/>
              </a:rPr>
              <a:t>e	</a:t>
            </a:r>
            <a:r>
              <a:rPr sz="3000" spc="-10" dirty="0">
                <a:latin typeface="Calibri"/>
                <a:cs typeface="Calibri"/>
              </a:rPr>
              <a:t>t</a:t>
            </a:r>
            <a:r>
              <a:rPr sz="3000" spc="-5" dirty="0">
                <a:latin typeface="Calibri"/>
                <a:cs typeface="Calibri"/>
              </a:rPr>
              <a:t>h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m	as	impor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spc="-5" dirty="0">
                <a:latin typeface="Calibri"/>
                <a:cs typeface="Calibri"/>
              </a:rPr>
              <a:t>a</a:t>
            </a:r>
            <a:r>
              <a:rPr sz="3000" spc="-25" dirty="0">
                <a:latin typeface="Calibri"/>
                <a:cs typeface="Calibri"/>
              </a:rPr>
              <a:t>n</a:t>
            </a:r>
            <a:r>
              <a:rPr sz="3000" dirty="0">
                <a:latin typeface="Calibri"/>
                <a:cs typeface="Calibri"/>
              </a:rPr>
              <a:t>t	</a:t>
            </a:r>
            <a:r>
              <a:rPr sz="3000" spc="-5" dirty="0">
                <a:latin typeface="Calibri"/>
                <a:cs typeface="Calibri"/>
              </a:rPr>
              <a:t>sou</a:t>
            </a:r>
            <a:r>
              <a:rPr sz="3000" spc="-50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ces	of  </a:t>
            </a:r>
            <a:r>
              <a:rPr sz="3000" spc="-40" dirty="0">
                <a:latin typeface="Calibri"/>
                <a:cs typeface="Calibri"/>
              </a:rPr>
              <a:t>energy.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Tissues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spc="-5" dirty="0">
                <a:latin typeface="Calibri"/>
                <a:cs typeface="Calibri"/>
              </a:rPr>
              <a:t>lack mitochondria </a:t>
            </a:r>
            <a:r>
              <a:rPr sz="3000" spc="-10" dirty="0">
                <a:latin typeface="Calibri"/>
                <a:cs typeface="Calibri"/>
              </a:rPr>
              <a:t>cannot </a:t>
            </a:r>
            <a:r>
              <a:rPr sz="3000" spc="-20" dirty="0">
                <a:latin typeface="Calibri"/>
                <a:cs typeface="Calibri"/>
              </a:rPr>
              <a:t>metabolize  Ketone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bodies.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753" y="461596"/>
            <a:ext cx="241427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dirty="0"/>
              <a:t>Utili</a:t>
            </a:r>
            <a:r>
              <a:rPr spc="-70" dirty="0"/>
              <a:t>z</a:t>
            </a:r>
            <a:r>
              <a:rPr spc="-40" dirty="0"/>
              <a:t>a</a:t>
            </a:r>
            <a:r>
              <a:rPr dirty="0"/>
              <a:t>ti</a:t>
            </a:r>
            <a:r>
              <a:rPr spc="-15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73390" cy="2075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1801495" algn="l"/>
                <a:tab pos="3178175" algn="l"/>
                <a:tab pos="3992245" algn="l"/>
                <a:tab pos="4822825" algn="l"/>
                <a:tab pos="6075680" algn="l"/>
                <a:tab pos="6988809" algn="l"/>
              </a:tabLst>
            </a:pPr>
            <a:r>
              <a:rPr sz="3200" spc="-20" dirty="0">
                <a:latin typeface="Calibri"/>
                <a:cs typeface="Calibri"/>
              </a:rPr>
              <a:t>Ketone	</a:t>
            </a:r>
            <a:r>
              <a:rPr sz="3200" spc="-5" dirty="0">
                <a:latin typeface="Calibri"/>
                <a:cs typeface="Calibri"/>
              </a:rPr>
              <a:t>bodies	</a:t>
            </a:r>
            <a:r>
              <a:rPr sz="3200" spc="-15" dirty="0">
                <a:latin typeface="Calibri"/>
                <a:cs typeface="Calibri"/>
              </a:rPr>
              <a:t>are	</a:t>
            </a:r>
            <a:r>
              <a:rPr sz="3200" dirty="0">
                <a:latin typeface="Calibri"/>
                <a:cs typeface="Calibri"/>
              </a:rPr>
              <a:t>the	major	</a:t>
            </a:r>
            <a:r>
              <a:rPr sz="3200" spc="-5" dirty="0">
                <a:latin typeface="Calibri"/>
                <a:cs typeface="Calibri"/>
              </a:rPr>
              <a:t>fuel	during</a:t>
            </a:r>
            <a:endParaRPr sz="3200">
              <a:latin typeface="Calibri"/>
              <a:cs typeface="Calibri"/>
            </a:endParaRPr>
          </a:p>
          <a:p>
            <a:pPr marL="355600"/>
            <a:r>
              <a:rPr sz="3200" spc="-15" dirty="0">
                <a:latin typeface="Calibri"/>
                <a:cs typeface="Calibri"/>
              </a:rPr>
              <a:t>fasting.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130935" algn="l"/>
                <a:tab pos="1960245" algn="l"/>
                <a:tab pos="2839720" algn="l"/>
                <a:tab pos="4330700" algn="l"/>
                <a:tab pos="5045710" algn="l"/>
                <a:tab pos="6504305" algn="l"/>
                <a:tab pos="7004050" algn="l"/>
                <a:tab pos="7719059" algn="l"/>
              </a:tabLst>
            </a:pPr>
            <a:r>
              <a:rPr sz="3200" spc="-5" dirty="0">
                <a:latin typeface="Calibri"/>
                <a:cs typeface="Calibri"/>
              </a:rPr>
              <a:t>Th</a:t>
            </a:r>
            <a:r>
              <a:rPr sz="3200" dirty="0">
                <a:latin typeface="Calibri"/>
                <a:cs typeface="Calibri"/>
              </a:rPr>
              <a:t>e	</a:t>
            </a:r>
            <a:r>
              <a:rPr sz="3200" b="1" spc="-5" dirty="0">
                <a:latin typeface="Calibri"/>
                <a:cs typeface="Calibri"/>
              </a:rPr>
              <a:t>fi</a:t>
            </a:r>
            <a:r>
              <a:rPr sz="3200" b="1" spc="-40" dirty="0">
                <a:latin typeface="Calibri"/>
                <a:cs typeface="Calibri"/>
              </a:rPr>
              <a:t>r</a:t>
            </a:r>
            <a:r>
              <a:rPr sz="3200" b="1" spc="-30" dirty="0">
                <a:latin typeface="Calibri"/>
                <a:cs typeface="Calibri"/>
              </a:rPr>
              <a:t>s</a:t>
            </a:r>
            <a:r>
              <a:rPr sz="3200" b="1" dirty="0">
                <a:latin typeface="Calibri"/>
                <a:cs typeface="Calibri"/>
              </a:rPr>
              <a:t>t	</a:t>
            </a:r>
            <a:r>
              <a:rPr sz="3200" b="1" spc="-30" dirty="0">
                <a:latin typeface="Calibri"/>
                <a:cs typeface="Calibri"/>
              </a:rPr>
              <a:t>s</a:t>
            </a:r>
            <a:r>
              <a:rPr sz="3200" b="1" spc="-3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e</a:t>
            </a:r>
            <a:r>
              <a:rPr sz="3200" b="1" dirty="0">
                <a:latin typeface="Calibri"/>
                <a:cs typeface="Calibri"/>
              </a:rPr>
              <a:t>p	</a:t>
            </a:r>
            <a:r>
              <a:rPr sz="3200" dirty="0">
                <a:latin typeface="Calibri"/>
                <a:cs typeface="Calibri"/>
              </a:rPr>
              <a:t>i</a:t>
            </a:r>
            <a:r>
              <a:rPr sz="3200" spc="-55" dirty="0">
                <a:latin typeface="Calibri"/>
                <a:cs typeface="Calibri"/>
              </a:rPr>
              <a:t>n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spc="-5" dirty="0">
                <a:latin typeface="Calibri"/>
                <a:cs typeface="Calibri"/>
              </a:rPr>
              <a:t>ol</a:t>
            </a:r>
            <a:r>
              <a:rPr sz="3200" spc="-3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es	the	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45" dirty="0">
                <a:latin typeface="Calibri"/>
                <a:cs typeface="Calibri"/>
              </a:rPr>
              <a:t>v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60" dirty="0">
                <a:latin typeface="Calibri"/>
                <a:cs typeface="Calibri"/>
              </a:rPr>
              <a:t>r</a:t>
            </a:r>
            <a:r>
              <a:rPr sz="3200" spc="-20" dirty="0">
                <a:latin typeface="Calibri"/>
                <a:cs typeface="Calibri"/>
              </a:rPr>
              <a:t>s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l	of	the	β-  </a:t>
            </a:r>
            <a:r>
              <a:rPr sz="3200" spc="-35" dirty="0">
                <a:latin typeface="Calibri"/>
                <a:cs typeface="Calibri"/>
              </a:rPr>
              <a:t>hydroxy </a:t>
            </a:r>
            <a:r>
              <a:rPr sz="3200" spc="-20" dirty="0">
                <a:latin typeface="Calibri"/>
                <a:cs typeface="Calibri"/>
              </a:rPr>
              <a:t>butyrate </a:t>
            </a:r>
            <a:r>
              <a:rPr sz="3200" spc="-15" dirty="0">
                <a:latin typeface="Calibri"/>
                <a:cs typeface="Calibri"/>
              </a:rPr>
              <a:t>Dehydrogenase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reaction.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8155" y="263095"/>
            <a:ext cx="2413635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dirty="0"/>
              <a:t>Util</a:t>
            </a:r>
            <a:r>
              <a:rPr spc="-15" dirty="0"/>
              <a:t>i</a:t>
            </a:r>
            <a:r>
              <a:rPr spc="-60" dirty="0"/>
              <a:t>z</a:t>
            </a:r>
            <a:r>
              <a:rPr spc="-40" dirty="0"/>
              <a:t>a</a:t>
            </a:r>
            <a:r>
              <a:rPr dirty="0"/>
              <a:t>ti</a:t>
            </a:r>
            <a:r>
              <a:rPr spc="-20" dirty="0"/>
              <a:t>o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5177" y="2020951"/>
            <a:ext cx="2858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95"/>
              </a:spcBef>
              <a:buChar char="•"/>
              <a:tabLst>
                <a:tab pos="355600" algn="l"/>
                <a:tab pos="356235" algn="l"/>
                <a:tab pos="1774189" algn="l"/>
              </a:tabLst>
            </a:pPr>
            <a:r>
              <a:rPr sz="2800" spc="-5" dirty="0">
                <a:latin typeface="Arial"/>
                <a:cs typeface="Arial"/>
              </a:rPr>
              <a:t>Liver	cannot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53580" y="2020951"/>
            <a:ext cx="935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utilize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18328" y="2447672"/>
            <a:ext cx="407035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1518285" algn="l"/>
                <a:tab pos="3938904" algn="l"/>
              </a:tabLst>
            </a:pPr>
            <a:r>
              <a:rPr sz="2800" spc="-5" dirty="0">
                <a:latin typeface="Arial"/>
                <a:cs typeface="Arial"/>
              </a:rPr>
              <a:t>Ketone bodies for it lacks  en</a:t>
            </a:r>
            <a:r>
              <a:rPr sz="2800" dirty="0">
                <a:latin typeface="Arial"/>
                <a:cs typeface="Arial"/>
              </a:rPr>
              <a:t>z</a:t>
            </a:r>
            <a:r>
              <a:rPr sz="2800" spc="-5" dirty="0">
                <a:latin typeface="Arial"/>
                <a:cs typeface="Arial"/>
              </a:rPr>
              <a:t>yme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b="1" spc="-5" dirty="0">
                <a:latin typeface="Arial"/>
                <a:cs typeface="Arial"/>
              </a:rPr>
              <a:t>ac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5" dirty="0">
                <a:latin typeface="Arial"/>
                <a:cs typeface="Arial"/>
              </a:rPr>
              <a:t>ac</a:t>
            </a:r>
            <a:r>
              <a:rPr sz="2800" b="1" spc="1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ta</a:t>
            </a:r>
            <a:r>
              <a:rPr sz="2800" b="1" dirty="0">
                <a:latin typeface="Arial"/>
                <a:cs typeface="Arial"/>
              </a:rPr>
              <a:t>t</a:t>
            </a:r>
            <a:r>
              <a:rPr sz="2800" b="1" spc="-5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5" dirty="0">
                <a:latin typeface="Arial"/>
                <a:cs typeface="Arial"/>
              </a:rPr>
              <a:t>:  succinyl-CoA  transferase  </a:t>
            </a:r>
            <a:r>
              <a:rPr sz="2800" spc="-5" dirty="0">
                <a:latin typeface="Arial"/>
                <a:cs typeface="Arial"/>
              </a:rPr>
              <a:t>(Thiophorase.)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990599"/>
            <a:ext cx="3886200" cy="5867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923" y="457200"/>
            <a:ext cx="6357746" cy="56682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/>
              <a:t>Excessive </a:t>
            </a:r>
            <a:r>
              <a:rPr spc="-5" dirty="0"/>
              <a:t>production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KB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037877"/>
            <a:ext cx="8347709" cy="550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9177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Normally </a:t>
            </a:r>
            <a:r>
              <a:rPr sz="3200" spc="-35" dirty="0">
                <a:latin typeface="Calibri"/>
                <a:cs typeface="Calibri"/>
              </a:rPr>
              <a:t>rate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KB </a:t>
            </a:r>
            <a:r>
              <a:rPr sz="3200" spc="-15" dirty="0">
                <a:latin typeface="Calibri"/>
                <a:cs typeface="Calibri"/>
              </a:rPr>
              <a:t>synthesis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oxidation are  </a:t>
            </a:r>
            <a:r>
              <a:rPr sz="3200" spc="-5" dirty="0">
                <a:latin typeface="Calibri"/>
                <a:cs typeface="Calibri"/>
              </a:rPr>
              <a:t>balanced so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5" dirty="0">
                <a:latin typeface="Calibri"/>
                <a:cs typeface="Calibri"/>
              </a:rPr>
              <a:t>their serum </a:t>
            </a:r>
            <a:r>
              <a:rPr sz="3200" spc="-15" dirty="0">
                <a:latin typeface="Calibri"/>
                <a:cs typeface="Calibri"/>
              </a:rPr>
              <a:t>concentration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10" dirty="0">
                <a:latin typeface="Calibri"/>
                <a:cs typeface="Calibri"/>
              </a:rPr>
              <a:t>maintained around </a:t>
            </a:r>
            <a:r>
              <a:rPr sz="3200" spc="10" dirty="0">
                <a:latin typeface="Calibri"/>
                <a:cs typeface="Calibri"/>
              </a:rPr>
              <a:t>1mg/dl </a:t>
            </a:r>
            <a:r>
              <a:rPr sz="3200" spc="-5" dirty="0">
                <a:latin typeface="Calibri"/>
                <a:cs typeface="Calibri"/>
              </a:rPr>
              <a:t>and urinary  </a:t>
            </a:r>
            <a:r>
              <a:rPr sz="3200" spc="-25" dirty="0">
                <a:latin typeface="Calibri"/>
                <a:cs typeface="Calibri"/>
              </a:rPr>
              <a:t>excretion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negligible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1mg/24hrs.</a:t>
            </a:r>
          </a:p>
          <a:p>
            <a:pPr marL="355600" marR="508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However </a:t>
            </a: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35" dirty="0">
                <a:latin typeface="Calibri"/>
                <a:cs typeface="Calibri"/>
              </a:rPr>
              <a:t>rate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ketogenesis</a:t>
            </a:r>
            <a:r>
              <a:rPr sz="3200" spc="-20" dirty="0">
                <a:latin typeface="Calibri"/>
                <a:cs typeface="Calibri"/>
              </a:rPr>
              <a:t> exceeds </a:t>
            </a:r>
            <a:r>
              <a:rPr sz="3200" spc="-5" dirty="0">
                <a:latin typeface="Calibri"/>
                <a:cs typeface="Calibri"/>
              </a:rPr>
              <a:t>their  </a:t>
            </a:r>
            <a:r>
              <a:rPr sz="3200" spc="-10" dirty="0">
                <a:latin typeface="Calibri"/>
                <a:cs typeface="Calibri"/>
              </a:rPr>
              <a:t>utilization, </a:t>
            </a:r>
            <a:r>
              <a:rPr sz="3200" dirty="0">
                <a:latin typeface="Calibri"/>
                <a:cs typeface="Calibri"/>
              </a:rPr>
              <a:t>their </a:t>
            </a:r>
            <a:r>
              <a:rPr sz="3200" spc="-10" dirty="0">
                <a:latin typeface="Calibri"/>
                <a:cs typeface="Calibri"/>
              </a:rPr>
              <a:t>condition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 blood rises,  and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condition </a:t>
            </a:r>
            <a:r>
              <a:rPr sz="3200" dirty="0">
                <a:latin typeface="Calibri"/>
                <a:cs typeface="Calibri"/>
              </a:rPr>
              <a:t>is known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as: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5" dirty="0">
                <a:latin typeface="Calibri"/>
                <a:cs typeface="Calibri"/>
              </a:rPr>
              <a:t>Ketonemia</a:t>
            </a:r>
            <a:r>
              <a:rPr sz="2800" b="1" spc="-15" dirty="0">
                <a:latin typeface="Calibri"/>
                <a:cs typeface="Calibri"/>
              </a:rPr>
              <a:t>: </a:t>
            </a:r>
            <a:r>
              <a:rPr sz="2800" b="1" spc="-5" dirty="0">
                <a:latin typeface="Calibri"/>
                <a:cs typeface="Calibri"/>
              </a:rPr>
              <a:t>accumulation of </a:t>
            </a:r>
            <a:r>
              <a:rPr sz="2800" b="1" spc="-20" dirty="0">
                <a:latin typeface="Calibri"/>
                <a:cs typeface="Calibri"/>
              </a:rPr>
              <a:t>Ketone </a:t>
            </a:r>
            <a:r>
              <a:rPr sz="2800" b="1" spc="-10" dirty="0">
                <a:latin typeface="Calibri"/>
                <a:cs typeface="Calibri"/>
              </a:rPr>
              <a:t>bodies </a:t>
            </a:r>
            <a:r>
              <a:rPr sz="2800" b="1" spc="-5" dirty="0">
                <a:latin typeface="Calibri"/>
                <a:cs typeface="Calibri"/>
              </a:rPr>
              <a:t>in</a:t>
            </a:r>
            <a:r>
              <a:rPr sz="2800" b="1" spc="1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the</a:t>
            </a:r>
            <a:endParaRPr sz="2800" dirty="0">
              <a:latin typeface="Calibri"/>
              <a:cs typeface="Calibri"/>
            </a:endParaRPr>
          </a:p>
          <a:p>
            <a:pPr marL="355600"/>
            <a:r>
              <a:rPr sz="2800" b="1" spc="-5" dirty="0">
                <a:latin typeface="Calibri"/>
                <a:cs typeface="Calibri"/>
              </a:rPr>
              <a:t>blood.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5" dirty="0">
                <a:latin typeface="Calibri"/>
                <a:cs typeface="Calibri"/>
              </a:rPr>
              <a:t>Ketonuria</a:t>
            </a:r>
            <a:r>
              <a:rPr sz="2800" b="1" spc="-15" dirty="0">
                <a:latin typeface="Calibri"/>
                <a:cs typeface="Calibri"/>
              </a:rPr>
              <a:t>: </a:t>
            </a:r>
            <a:r>
              <a:rPr sz="2800" b="1" spc="-25" dirty="0">
                <a:latin typeface="Calibri"/>
                <a:cs typeface="Calibri"/>
              </a:rPr>
              <a:t>excretion </a:t>
            </a:r>
            <a:r>
              <a:rPr sz="2800" b="1" spc="-5" dirty="0">
                <a:latin typeface="Calibri"/>
                <a:cs typeface="Calibri"/>
              </a:rPr>
              <a:t>in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urine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spcBef>
                <a:spcPts val="6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20" dirty="0">
                <a:latin typeface="Calibri"/>
                <a:cs typeface="Calibri"/>
              </a:rPr>
              <a:t>Ketosis: </a:t>
            </a:r>
            <a:r>
              <a:rPr sz="2800" b="1" spc="-15" dirty="0">
                <a:latin typeface="Calibri"/>
                <a:cs typeface="Calibri"/>
              </a:rPr>
              <a:t>Ketonemia </a:t>
            </a:r>
            <a:r>
              <a:rPr sz="2800" b="1" spc="-5" dirty="0">
                <a:latin typeface="Calibri"/>
                <a:cs typeface="Calibri"/>
              </a:rPr>
              <a:t>and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Ketonuria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802" y="609602"/>
            <a:ext cx="8463617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3970">
              <a:spcBef>
                <a:spcPts val="105"/>
              </a:spcBef>
            </a:pPr>
            <a:r>
              <a:rPr spc="-15" dirty="0"/>
              <a:t>Regulation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9829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4079" y="1607642"/>
            <a:ext cx="35248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2001520" algn="l"/>
                <a:tab pos="3172460" algn="l"/>
              </a:tabLst>
            </a:pPr>
            <a:r>
              <a:rPr sz="3200" dirty="0">
                <a:latin typeface="Calibri"/>
                <a:cs typeface="Calibri"/>
              </a:rPr>
              <a:t>inc</a:t>
            </a:r>
            <a:r>
              <a:rPr sz="3200" spc="-5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eased	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spc="-2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t</a:t>
            </a:r>
            <a:r>
              <a:rPr sz="3200" spc="-1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o	of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3106" y="1607642"/>
            <a:ext cx="28111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Glucagon/insulin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095628"/>
            <a:ext cx="56388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15" dirty="0">
                <a:latin typeface="Calibri"/>
                <a:cs typeface="Calibri"/>
              </a:rPr>
              <a:t>promotes </a:t>
            </a:r>
            <a:r>
              <a:rPr sz="3200" spc="-20" dirty="0">
                <a:latin typeface="Calibri"/>
                <a:cs typeface="Calibri"/>
              </a:rPr>
              <a:t>Ketone </a:t>
            </a:r>
            <a:r>
              <a:rPr sz="3200" spc="-5" dirty="0">
                <a:latin typeface="Calibri"/>
                <a:cs typeface="Calibri"/>
              </a:rPr>
              <a:t>body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formation.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2" y="2681099"/>
            <a:ext cx="191388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Glucagon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9737" y="2681099"/>
            <a:ext cx="12439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latin typeface="Calibri"/>
                <a:cs typeface="Calibri"/>
              </a:rPr>
              <a:t>inhibits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1" y="3168778"/>
            <a:ext cx="38576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220720" algn="l"/>
              </a:tabLst>
            </a:pPr>
            <a:r>
              <a:rPr sz="3200" dirty="0">
                <a:latin typeface="Calibri"/>
                <a:cs typeface="Calibri"/>
              </a:rPr>
              <a:t>Glu</a:t>
            </a:r>
            <a:r>
              <a:rPr sz="3200" spc="-30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oneo</a:t>
            </a:r>
            <a:r>
              <a:rPr sz="3200" spc="-20" dirty="0">
                <a:latin typeface="Calibri"/>
                <a:cs typeface="Calibri"/>
              </a:rPr>
              <a:t>g</a:t>
            </a:r>
            <a:r>
              <a:rPr sz="3200" dirty="0">
                <a:latin typeface="Calibri"/>
                <a:cs typeface="Calibri"/>
              </a:rPr>
              <a:t>enes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s	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dirty="0">
                <a:latin typeface="Calibri"/>
                <a:cs typeface="Calibri"/>
              </a:rPr>
              <a:t>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0810" y="2681097"/>
            <a:ext cx="18427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5080" indent="-415290">
              <a:spcBef>
                <a:spcPts val="100"/>
              </a:spcBef>
            </a:pPr>
            <a:r>
              <a:rPr sz="3200" spc="-15" dirty="0">
                <a:latin typeface="Calibri"/>
                <a:cs typeface="Calibri"/>
              </a:rPr>
              <a:t>glycolysis,  </a:t>
            </a:r>
            <a:r>
              <a:rPr sz="3200" dirty="0">
                <a:latin typeface="Calibri"/>
                <a:cs typeface="Calibri"/>
              </a:rPr>
              <a:t>lipol</a:t>
            </a:r>
            <a:r>
              <a:rPr sz="3200" spc="-25" dirty="0">
                <a:latin typeface="Calibri"/>
                <a:cs typeface="Calibri"/>
              </a:rPr>
              <a:t>y</a:t>
            </a:r>
            <a:r>
              <a:rPr sz="3200" spc="-5" dirty="0">
                <a:latin typeface="Calibri"/>
                <a:cs typeface="Calibri"/>
              </a:rPr>
              <a:t>s</a:t>
            </a:r>
            <a:r>
              <a:rPr sz="3200" spc="-10" dirty="0">
                <a:latin typeface="Calibri"/>
                <a:cs typeface="Calibri"/>
              </a:rPr>
              <a:t>i</a:t>
            </a:r>
            <a:r>
              <a:rPr sz="3200" spc="-5" dirty="0">
                <a:latin typeface="Calibri"/>
                <a:cs typeface="Calibri"/>
              </a:rPr>
              <a:t>s,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0099" y="2681097"/>
            <a:ext cx="17303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" marR="5080" indent="-62865">
              <a:spcBef>
                <a:spcPts val="100"/>
              </a:spcBef>
            </a:pPr>
            <a:r>
              <a:rPr sz="3200" spc="-45" dirty="0">
                <a:latin typeface="Calibri"/>
                <a:cs typeface="Calibri"/>
              </a:rPr>
              <a:t>s</a:t>
            </a:r>
            <a:r>
              <a:rPr sz="3200" dirty="0">
                <a:latin typeface="Calibri"/>
                <a:cs typeface="Calibri"/>
              </a:rPr>
              <a:t>timul</a:t>
            </a:r>
            <a:r>
              <a:rPr sz="3200" spc="-20" dirty="0">
                <a:latin typeface="Calibri"/>
                <a:cs typeface="Calibri"/>
              </a:rPr>
              <a:t>a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es  </a:t>
            </a:r>
            <a:r>
              <a:rPr sz="3200" spc="-5" dirty="0">
                <a:latin typeface="Calibri"/>
                <a:cs typeface="Calibri"/>
              </a:rPr>
              <a:t>dec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eases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656457"/>
            <a:ext cx="8070850" cy="158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spcBef>
                <a:spcPts val="100"/>
              </a:spcBef>
            </a:pPr>
            <a:r>
              <a:rPr sz="3200" spc="-10" dirty="0">
                <a:latin typeface="Calibri"/>
                <a:cs typeface="Calibri"/>
              </a:rPr>
              <a:t>malonyl </a:t>
            </a:r>
            <a:r>
              <a:rPr sz="3200" spc="-5" dirty="0">
                <a:latin typeface="Calibri"/>
                <a:cs typeface="Calibri"/>
              </a:rPr>
              <a:t>CoA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stimulate beta oxidation </a:t>
            </a:r>
            <a:r>
              <a:rPr sz="3200" spc="1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/>
            <a:r>
              <a:rPr sz="3200" spc="-20" dirty="0">
                <a:latin typeface="Calibri"/>
                <a:cs typeface="Calibri"/>
              </a:rPr>
              <a:t>ketogenesis.</a:t>
            </a:r>
            <a:endParaRPr sz="3200">
              <a:latin typeface="Calibri"/>
              <a:cs typeface="Calibri"/>
            </a:endParaRPr>
          </a:p>
          <a:p>
            <a:pPr marL="447040" indent="-434340"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spc="-5" dirty="0">
                <a:latin typeface="Calibri"/>
                <a:cs typeface="Calibri"/>
              </a:rPr>
              <a:t>whereas insulin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0" dirty="0">
                <a:latin typeface="Calibri"/>
                <a:cs typeface="Calibri"/>
              </a:rPr>
              <a:t>opposite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effect.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946" y="1025233"/>
            <a:ext cx="7236458" cy="50526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/>
              <a:t>Cholesterol </a:t>
            </a:r>
            <a:r>
              <a:rPr sz="3200" dirty="0"/>
              <a:t>is </a:t>
            </a:r>
            <a:r>
              <a:rPr sz="3200" spc="-5" dirty="0"/>
              <a:t>essential </a:t>
            </a:r>
            <a:r>
              <a:rPr sz="3200" spc="-20" dirty="0"/>
              <a:t>to</a:t>
            </a:r>
            <a:r>
              <a:rPr sz="3200" spc="-30" dirty="0"/>
              <a:t> </a:t>
            </a:r>
            <a:r>
              <a:rPr sz="3200" spc="-15" dirty="0"/>
              <a:t>life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12801" y="2160592"/>
            <a:ext cx="7645399" cy="262058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6870" marR="6985">
              <a:lnSpc>
                <a:spcPts val="3460"/>
              </a:lnSpc>
              <a:spcBef>
                <a:spcPts val="535"/>
              </a:spcBef>
              <a:buFont typeface="+mj-lt"/>
              <a:buAutoNum type="arabicPeriod"/>
              <a:tabLst>
                <a:tab pos="356235" algn="l"/>
                <a:tab pos="356870" algn="l"/>
              </a:tabLst>
            </a:pPr>
            <a:r>
              <a:rPr b="1" spc="-30" dirty="0">
                <a:latin typeface="Arial" panose="020B0604020202020204" pitchFamily="34" charset="0"/>
                <a:cs typeface="Arial" panose="020B0604020202020204" pitchFamily="34" charset="0"/>
              </a:rPr>
              <a:t>Various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animal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sources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rich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cholesterol 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called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animal</a:t>
            </a:r>
            <a:r>
              <a:rPr b="1"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sterols</a:t>
            </a:r>
          </a:p>
          <a:p>
            <a:pPr marL="356870" marR="5080">
              <a:lnSpc>
                <a:spcPts val="3460"/>
              </a:lnSpc>
              <a:spcBef>
                <a:spcPts val="5"/>
              </a:spcBef>
              <a:buFont typeface="+mj-lt"/>
              <a:buAutoNum type="arabicPeriod"/>
              <a:tabLst>
                <a:tab pos="356235" algn="l"/>
                <a:tab pos="356870" algn="l"/>
              </a:tabLst>
            </a:pP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Nearly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half each will be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provided by diet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synthesis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b="1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  <a:p>
            <a:pPr marL="356870">
              <a:lnSpc>
                <a:spcPts val="3650"/>
              </a:lnSpc>
              <a:buFont typeface="+mj-lt"/>
              <a:buAutoNum type="arabicPeriod"/>
              <a:tabLst>
                <a:tab pos="356235" algn="l"/>
                <a:tab pos="356870" algn="l"/>
                <a:tab pos="1359535" algn="l"/>
                <a:tab pos="2383790" algn="l"/>
                <a:tab pos="3860800" algn="l"/>
                <a:tab pos="4386580" algn="l"/>
                <a:tab pos="6435725" algn="l"/>
                <a:tab pos="6932295" algn="l"/>
                <a:tab pos="7312025" algn="l"/>
              </a:tabLst>
            </a:pPr>
            <a:r>
              <a:rPr b="1" spc="-28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chole</a:t>
            </a:r>
            <a:r>
              <a:rPr b="1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b="1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  <a:endParaRPr b="1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920" lvl="1">
              <a:lnSpc>
                <a:spcPts val="3650"/>
              </a:lnSpc>
            </a:pP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weighing 70kg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b="1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140grams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609602"/>
            <a:ext cx="5105400" cy="6105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534" y="1051305"/>
            <a:ext cx="7398384" cy="99835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10" dirty="0"/>
              <a:t>Metabolic changes </a:t>
            </a:r>
            <a:r>
              <a:rPr sz="3200" dirty="0"/>
              <a:t>during </a:t>
            </a:r>
            <a:r>
              <a:rPr sz="3200" spc="-10" dirty="0"/>
              <a:t>Prolonged</a:t>
            </a:r>
            <a:r>
              <a:rPr sz="3200" spc="-80" dirty="0"/>
              <a:t> </a:t>
            </a:r>
            <a:r>
              <a:rPr sz="3200" spc="-15" dirty="0"/>
              <a:t>fasting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457200" y="2057400"/>
            <a:ext cx="64008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2746" y="461596"/>
            <a:ext cx="1777364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Cau</a:t>
            </a:r>
            <a:r>
              <a:rPr spc="-20" dirty="0"/>
              <a:t>s</a:t>
            </a:r>
            <a:r>
              <a:rPr spc="-5" dirty="0"/>
              <a:t>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510704"/>
            <a:ext cx="7693659" cy="298415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spcBef>
                <a:spcPts val="870"/>
              </a:spcBef>
              <a:tabLst>
                <a:tab pos="546100" algn="l"/>
                <a:tab pos="546735" algn="l"/>
              </a:tabLst>
            </a:pPr>
            <a:r>
              <a:rPr sz="3200" i="1" spc="-20" dirty="0">
                <a:latin typeface="Calibri"/>
                <a:cs typeface="Calibri"/>
              </a:rPr>
              <a:t>For </a:t>
            </a:r>
            <a:r>
              <a:rPr sz="3200" i="1" dirty="0">
                <a:latin typeface="Calibri"/>
                <a:cs typeface="Calibri"/>
              </a:rPr>
              <a:t>the </a:t>
            </a:r>
            <a:r>
              <a:rPr sz="3200" i="1" spc="-5" dirty="0">
                <a:latin typeface="Calibri"/>
                <a:cs typeface="Calibri"/>
              </a:rPr>
              <a:t>increased </a:t>
            </a:r>
            <a:r>
              <a:rPr sz="3200" i="1" spc="-20" dirty="0">
                <a:latin typeface="Calibri"/>
                <a:cs typeface="Calibri"/>
              </a:rPr>
              <a:t>ratio </a:t>
            </a:r>
            <a:r>
              <a:rPr sz="3200" i="1" dirty="0">
                <a:latin typeface="Calibri"/>
                <a:cs typeface="Calibri"/>
              </a:rPr>
              <a:t>of</a:t>
            </a:r>
            <a:r>
              <a:rPr sz="3200" i="1" spc="3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Glucagon/insulin:</a:t>
            </a:r>
            <a:endParaRPr sz="3200" i="1" dirty="0">
              <a:latin typeface="Calibri"/>
              <a:cs typeface="Calibri"/>
            </a:endParaRPr>
          </a:p>
          <a:p>
            <a:pPr marL="546100" indent="-533400">
              <a:spcBef>
                <a:spcPts val="76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sz="3200" spc="-15" dirty="0">
                <a:latin typeface="Calibri"/>
                <a:cs typeface="Calibri"/>
              </a:rPr>
              <a:t>Starvation</a:t>
            </a:r>
            <a:endParaRPr sz="3200" dirty="0">
              <a:latin typeface="Calibri"/>
              <a:cs typeface="Calibri"/>
            </a:endParaRPr>
          </a:p>
          <a:p>
            <a:pPr marL="546100" indent="-533400">
              <a:spcBef>
                <a:spcPts val="76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sz="3200" spc="-5" dirty="0">
                <a:latin typeface="Calibri"/>
                <a:cs typeface="Calibri"/>
              </a:rPr>
              <a:t>Hyper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emesis</a:t>
            </a:r>
          </a:p>
          <a:p>
            <a:pPr marL="546100" indent="-533400">
              <a:spcBef>
                <a:spcPts val="76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sz="3200" spc="-5" dirty="0">
                <a:latin typeface="Calibri"/>
                <a:cs typeface="Calibri"/>
              </a:rPr>
              <a:t>Consumption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high </a:t>
            </a:r>
            <a:r>
              <a:rPr sz="3200" spc="-30" dirty="0">
                <a:latin typeface="Calibri"/>
                <a:cs typeface="Calibri"/>
              </a:rPr>
              <a:t>fat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diet.</a:t>
            </a:r>
            <a:endParaRPr sz="3200" dirty="0">
              <a:latin typeface="Calibri"/>
              <a:cs typeface="Calibri"/>
            </a:endParaRPr>
          </a:p>
          <a:p>
            <a:pPr marL="546100" indent="-533400">
              <a:spcBef>
                <a:spcPts val="77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sz="3200" spc="-10" dirty="0">
                <a:latin typeface="Calibri"/>
                <a:cs typeface="Calibri"/>
              </a:rPr>
              <a:t>Diabetes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Mellitus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3357" y="461596"/>
            <a:ext cx="571373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Consequences </a:t>
            </a:r>
            <a:r>
              <a:rPr dirty="0"/>
              <a:t>of</a:t>
            </a:r>
            <a:r>
              <a:rPr spc="-110" dirty="0"/>
              <a:t> </a:t>
            </a:r>
            <a:r>
              <a:rPr spc="-25" dirty="0"/>
              <a:t>Ketosis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510704"/>
            <a:ext cx="4026535" cy="4769254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527685" indent="-514984">
              <a:spcBef>
                <a:spcPts val="8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Metabolic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acidosis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Reduced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Buffers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30" dirty="0">
                <a:latin typeface="Calibri"/>
                <a:cs typeface="Calibri"/>
              </a:rPr>
              <a:t>Kussmaul’s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breathing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Smell of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acetone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70"/>
              </a:spcBef>
              <a:buAutoNum type="arabicPeriod"/>
              <a:tabLst>
                <a:tab pos="527685" algn="l"/>
                <a:tab pos="528320" algn="l"/>
                <a:tab pos="2081530" algn="l"/>
              </a:tabLst>
            </a:pPr>
            <a:r>
              <a:rPr sz="3200" spc="-5" dirty="0">
                <a:latin typeface="Calibri"/>
                <a:cs typeface="Calibri"/>
              </a:rPr>
              <a:t>Osmotic	</a:t>
            </a:r>
            <a:r>
              <a:rPr sz="3200" spc="-10" dirty="0">
                <a:latin typeface="Calibri"/>
                <a:cs typeface="Calibri"/>
              </a:rPr>
              <a:t>diuresis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20" dirty="0">
                <a:latin typeface="Calibri"/>
                <a:cs typeface="Calibri"/>
              </a:rPr>
              <a:t>Dehydration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Loss of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cations</a:t>
            </a:r>
            <a:endParaRPr sz="3200">
              <a:latin typeface="Calibri"/>
              <a:cs typeface="Calibri"/>
            </a:endParaRPr>
          </a:p>
          <a:p>
            <a:pPr marL="527685" indent="-514984"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Coma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0975" y="461596"/>
            <a:ext cx="4244975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Explanation</a:t>
            </a:r>
            <a:r>
              <a:rPr spc="-65" dirty="0"/>
              <a:t> </a:t>
            </a:r>
            <a:r>
              <a:rPr spc="-5" dirty="0"/>
              <a:t>(DKA)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7339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Ketone </a:t>
            </a:r>
            <a:r>
              <a:rPr sz="3200" spc="-5" dirty="0">
                <a:latin typeface="Calibri"/>
                <a:cs typeface="Calibri"/>
              </a:rPr>
              <a:t>bodies </a:t>
            </a:r>
            <a:r>
              <a:rPr sz="3200" spc="-15" dirty="0">
                <a:latin typeface="Calibri"/>
                <a:cs typeface="Calibri"/>
              </a:rPr>
              <a:t>are relatively </a:t>
            </a:r>
            <a:r>
              <a:rPr sz="3200" spc="-20" dirty="0">
                <a:latin typeface="Calibri"/>
                <a:cs typeface="Calibri"/>
              </a:rPr>
              <a:t>strong </a:t>
            </a:r>
            <a:r>
              <a:rPr sz="3200" spc="-5" dirty="0">
                <a:latin typeface="Calibri"/>
                <a:cs typeface="Calibri"/>
              </a:rPr>
              <a:t>acids </a:t>
            </a:r>
            <a:r>
              <a:rPr sz="3200" spc="-15" dirty="0">
                <a:latin typeface="Calibri"/>
                <a:cs typeface="Calibri"/>
              </a:rPr>
              <a:t>(pKa 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around </a:t>
            </a:r>
            <a:r>
              <a:rPr sz="3200" spc="-5" dirty="0">
                <a:latin typeface="Calibri"/>
                <a:cs typeface="Calibri"/>
              </a:rPr>
              <a:t>3.5), </a:t>
            </a:r>
            <a:r>
              <a:rPr sz="3200" dirty="0">
                <a:latin typeface="Calibri"/>
                <a:cs typeface="Calibri"/>
              </a:rPr>
              <a:t>and their </a:t>
            </a:r>
            <a:r>
              <a:rPr sz="3200" spc="-5" dirty="0">
                <a:latin typeface="Calibri"/>
                <a:cs typeface="Calibri"/>
              </a:rPr>
              <a:t>increase </a:t>
            </a:r>
            <a:r>
              <a:rPr sz="3200" spc="-20" dirty="0">
                <a:latin typeface="Calibri"/>
                <a:cs typeface="Calibri"/>
              </a:rPr>
              <a:t>lowers </a:t>
            </a:r>
            <a:r>
              <a:rPr sz="3200" dirty="0">
                <a:latin typeface="Calibri"/>
                <a:cs typeface="Calibri"/>
              </a:rPr>
              <a:t>the pH  of the blood. </a:t>
            </a: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spc="-10" dirty="0">
                <a:latin typeface="Calibri"/>
                <a:cs typeface="Calibri"/>
              </a:rPr>
              <a:t>acidification </a:t>
            </a:r>
            <a:r>
              <a:rPr sz="3200" dirty="0">
                <a:latin typeface="Calibri"/>
                <a:cs typeface="Calibri"/>
              </a:rPr>
              <a:t>of the blood </a:t>
            </a:r>
            <a:r>
              <a:rPr sz="3200" spc="-5" dirty="0">
                <a:latin typeface="Calibri"/>
                <a:cs typeface="Calibri"/>
              </a:rPr>
              <a:t>is  </a:t>
            </a:r>
            <a:r>
              <a:rPr sz="3200" spc="-10" dirty="0">
                <a:latin typeface="Calibri"/>
                <a:cs typeface="Calibri"/>
              </a:rPr>
              <a:t>dangerous chiefly because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10" dirty="0">
                <a:latin typeface="Calibri"/>
                <a:cs typeface="Calibri"/>
              </a:rPr>
              <a:t>impairs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ability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hemoglobin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bind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oxygen.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2700" y="496953"/>
            <a:ext cx="7517765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10" dirty="0"/>
              <a:t>Diabetic </a:t>
            </a:r>
            <a:r>
              <a:rPr sz="4000" spc="-15" dirty="0"/>
              <a:t>Ketoacidosis </a:t>
            </a:r>
            <a:r>
              <a:rPr sz="4000" spc="-5" dirty="0"/>
              <a:t>(DKA</a:t>
            </a:r>
            <a:r>
              <a:rPr sz="4000" spc="-5" dirty="0" smtClean="0"/>
              <a:t>)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0690"/>
            <a:ext cx="8072120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810895" algn="l"/>
                <a:tab pos="2228215" algn="l"/>
                <a:tab pos="4505960" algn="l"/>
                <a:tab pos="5236210" algn="l"/>
                <a:tab pos="6865620" algn="l"/>
              </a:tabLst>
            </a:pPr>
            <a:r>
              <a:rPr sz="2400" b="1" spc="-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ab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6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ype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gl</a:t>
            </a:r>
            <a:r>
              <a:rPr sz="2800" spc="-55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cem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an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gl</a:t>
            </a:r>
            <a:r>
              <a:rPr sz="2800" spc="-55" dirty="0">
                <a:latin typeface="Calibri"/>
                <a:cs typeface="Calibri"/>
              </a:rPr>
              <a:t>y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s</a:t>
            </a:r>
            <a:r>
              <a:rPr sz="2800" spc="-10" dirty="0">
                <a:latin typeface="Calibri"/>
                <a:cs typeface="Calibri"/>
              </a:rPr>
              <a:t>uri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ce</a:t>
            </a:r>
            <a:endParaRPr sz="2800">
              <a:latin typeface="Calibri"/>
              <a:cs typeface="Calibri"/>
            </a:endParaRPr>
          </a:p>
          <a:p>
            <a:pPr marL="355600"/>
            <a:r>
              <a:rPr sz="2800" spc="-10" dirty="0">
                <a:latin typeface="Calibri"/>
                <a:cs typeface="Calibri"/>
              </a:rPr>
              <a:t>osmotic </a:t>
            </a:r>
            <a:r>
              <a:rPr sz="2800" spc="-15" dirty="0">
                <a:latin typeface="Calibri"/>
                <a:cs typeface="Calibri"/>
              </a:rPr>
              <a:t>diuresis </a:t>
            </a:r>
            <a:r>
              <a:rPr sz="2800" spc="-10" dirty="0">
                <a:latin typeface="Calibri"/>
                <a:cs typeface="Calibri"/>
              </a:rPr>
              <a:t>resulting in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dehydration.</a:t>
            </a:r>
            <a:endParaRPr sz="2800">
              <a:latin typeface="Calibri"/>
              <a:cs typeface="Calibri"/>
            </a:endParaRPr>
          </a:p>
          <a:p>
            <a:pPr marL="355600" indent="-342900"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1128395" algn="l"/>
                <a:tab pos="2349500" algn="l"/>
                <a:tab pos="2896235" algn="l"/>
                <a:tab pos="3531870" algn="l"/>
                <a:tab pos="4941570" algn="l"/>
                <a:tab pos="5420360" algn="l"/>
                <a:tab pos="6278880" algn="l"/>
                <a:tab pos="7513320" algn="l"/>
              </a:tabLst>
            </a:pPr>
            <a:r>
              <a:rPr sz="2800" spc="-5" dirty="0">
                <a:latin typeface="Calibri"/>
                <a:cs typeface="Calibri"/>
              </a:rPr>
              <a:t>Non	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ol</a:t>
            </a:r>
            <a:r>
              <a:rPr sz="2800" spc="-3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B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5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x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dirty="0">
                <a:latin typeface="Calibri"/>
                <a:cs typeface="Calibri"/>
              </a:rPr>
              <a:t>	t</a:t>
            </a:r>
            <a:r>
              <a:rPr sz="2800" spc="-10" dirty="0">
                <a:latin typeface="Calibri"/>
                <a:cs typeface="Calibri"/>
              </a:rPr>
              <a:t>he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so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ium</a:t>
            </a:r>
            <a:r>
              <a:rPr sz="2800" dirty="0">
                <a:latin typeface="Calibri"/>
                <a:cs typeface="Calibri"/>
              </a:rPr>
              <a:t>	a</a:t>
            </a:r>
            <a:r>
              <a:rPr sz="2800" spc="-10" dirty="0">
                <a:latin typeface="Calibri"/>
                <a:cs typeface="Calibri"/>
              </a:rPr>
              <a:t>nd</a:t>
            </a:r>
            <a:endParaRPr sz="2800">
              <a:latin typeface="Calibri"/>
              <a:cs typeface="Calibri"/>
            </a:endParaRPr>
          </a:p>
          <a:p>
            <a:pPr marL="355600"/>
            <a:r>
              <a:rPr sz="2800" spc="-15" dirty="0">
                <a:latin typeface="Calibri"/>
                <a:cs typeface="Calibri"/>
              </a:rPr>
              <a:t>potassium </a:t>
            </a:r>
            <a:r>
              <a:rPr sz="2800" spc="-5" dirty="0">
                <a:latin typeface="Calibri"/>
                <a:cs typeface="Calibri"/>
              </a:rPr>
              <a:t>salts </a:t>
            </a:r>
            <a:r>
              <a:rPr sz="2800" spc="-10" dirty="0">
                <a:latin typeface="Calibri"/>
                <a:cs typeface="Calibri"/>
              </a:rPr>
              <a:t>in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urine.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Bicarbonate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required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buffer </a:t>
            </a:r>
            <a:r>
              <a:rPr sz="2800" spc="-5" dirty="0">
                <a:latin typeface="Calibri"/>
                <a:cs typeface="Calibri"/>
              </a:rPr>
              <a:t>the acidic </a:t>
            </a:r>
            <a:r>
              <a:rPr sz="2800" spc="-10" dirty="0">
                <a:latin typeface="Calibri"/>
                <a:cs typeface="Calibri"/>
              </a:rPr>
              <a:t>KB  </a:t>
            </a:r>
            <a:r>
              <a:rPr sz="2800" spc="-15" dirty="0">
                <a:latin typeface="Calibri"/>
                <a:cs typeface="Calibri"/>
              </a:rPr>
              <a:t>poured into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circulation </a:t>
            </a:r>
            <a:r>
              <a:rPr sz="2800" spc="-5" dirty="0">
                <a:latin typeface="Calibri"/>
                <a:cs typeface="Calibri"/>
              </a:rPr>
              <a:t>as a </a:t>
            </a:r>
            <a:r>
              <a:rPr sz="2800" spc="-15" dirty="0">
                <a:latin typeface="Calibri"/>
                <a:cs typeface="Calibri"/>
              </a:rPr>
              <a:t>result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bicarbonate </a:t>
            </a:r>
            <a:r>
              <a:rPr sz="2800" spc="-5" dirty="0">
                <a:latin typeface="Calibri"/>
                <a:cs typeface="Calibri"/>
              </a:rPr>
              <a:t>is  </a:t>
            </a:r>
            <a:r>
              <a:rPr sz="2800" spc="-10" dirty="0">
                <a:latin typeface="Calibri"/>
                <a:cs typeface="Calibri"/>
              </a:rPr>
              <a:t>decreased  resulting in </a:t>
            </a:r>
            <a:r>
              <a:rPr sz="2800" spc="-15" dirty="0">
                <a:latin typeface="Calibri"/>
                <a:cs typeface="Calibri"/>
              </a:rPr>
              <a:t>metabolic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acidosis.</a:t>
            </a:r>
            <a:endParaRPr sz="2800">
              <a:latin typeface="Calibri"/>
              <a:cs typeface="Calibri"/>
            </a:endParaRPr>
          </a:p>
          <a:p>
            <a:pPr marL="355600" indent="-342900"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  <a:tab pos="1856739" algn="l"/>
                <a:tab pos="3380740" algn="l"/>
                <a:tab pos="4065270" algn="l"/>
                <a:tab pos="4502785" algn="l"/>
                <a:tab pos="7007225" algn="l"/>
              </a:tabLst>
            </a:pPr>
            <a:r>
              <a:rPr sz="2800" spc="-10" dirty="0">
                <a:latin typeface="Calibri"/>
                <a:cs typeface="Calibri"/>
              </a:rPr>
              <a:t>Kussmaul	</a:t>
            </a:r>
            <a:r>
              <a:rPr sz="2800" spc="-15" dirty="0">
                <a:latin typeface="Calibri"/>
                <a:cs typeface="Calibri"/>
              </a:rPr>
              <a:t>breathing	</a:t>
            </a:r>
            <a:r>
              <a:rPr sz="2800" spc="-10" dirty="0">
                <a:latin typeface="Calibri"/>
                <a:cs typeface="Calibri"/>
              </a:rPr>
              <a:t>due	</a:t>
            </a:r>
            <a:r>
              <a:rPr sz="2800" spc="-15" dirty="0">
                <a:latin typeface="Calibri"/>
                <a:cs typeface="Calibri"/>
              </a:rPr>
              <a:t>to	</a:t>
            </a:r>
            <a:r>
              <a:rPr sz="2800" spc="-10" dirty="0">
                <a:latin typeface="Calibri"/>
                <a:cs typeface="Calibri"/>
              </a:rPr>
              <a:t>hyperventilation	</a:t>
            </a:r>
            <a:r>
              <a:rPr sz="2800" spc="-15" dirty="0">
                <a:latin typeface="Calibri"/>
                <a:cs typeface="Calibri"/>
              </a:rPr>
              <a:t>volatile</a:t>
            </a:r>
            <a:endParaRPr sz="2800">
              <a:latin typeface="Calibri"/>
              <a:cs typeface="Calibri"/>
            </a:endParaRPr>
          </a:p>
          <a:p>
            <a:pPr marL="355600"/>
            <a:r>
              <a:rPr sz="2800" spc="-5" dirty="0">
                <a:latin typeface="Calibri"/>
                <a:cs typeface="Calibri"/>
              </a:rPr>
              <a:t>KB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exhaled </a:t>
            </a:r>
            <a:r>
              <a:rPr sz="2800" spc="-5" dirty="0">
                <a:latin typeface="Calibri"/>
                <a:cs typeface="Calibri"/>
              </a:rPr>
              <a:t>out </a:t>
            </a:r>
            <a:r>
              <a:rPr sz="2800" spc="-15" dirty="0">
                <a:latin typeface="Calibri"/>
                <a:cs typeface="Calibri"/>
              </a:rPr>
              <a:t>through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lungs.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2623" y="461596"/>
            <a:ext cx="2239645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5" dirty="0"/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1607642"/>
            <a:ext cx="66401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Calibri"/>
                <a:cs typeface="Calibri"/>
              </a:rPr>
              <a:t>Rothera’s </a:t>
            </a:r>
            <a:r>
              <a:rPr sz="3200" spc="-20" dirty="0">
                <a:latin typeface="Calibri"/>
                <a:cs typeface="Calibri"/>
              </a:rPr>
              <a:t>test: </a:t>
            </a:r>
            <a:r>
              <a:rPr sz="3200" spc="-5" dirty="0">
                <a:latin typeface="Calibri"/>
                <a:cs typeface="Calibri"/>
              </a:rPr>
              <a:t>presence </a:t>
            </a:r>
            <a:r>
              <a:rPr sz="3200" dirty="0">
                <a:latin typeface="Calibri"/>
                <a:cs typeface="Calibri"/>
              </a:rPr>
              <a:t>of KB </a:t>
            </a:r>
            <a:r>
              <a:rPr sz="3200" spc="-5" dirty="0">
                <a:latin typeface="Calibri"/>
                <a:cs typeface="Calibri"/>
              </a:rPr>
              <a:t>in urine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2" y="2193165"/>
            <a:ext cx="21647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Supportive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8693" y="2193165"/>
            <a:ext cx="56203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806575" algn="l"/>
                <a:tab pos="2225675" algn="l"/>
                <a:tab pos="3576954" algn="l"/>
              </a:tabLst>
            </a:pPr>
            <a:r>
              <a:rPr sz="3200" spc="-5" dirty="0">
                <a:latin typeface="Calibri"/>
                <a:cs typeface="Calibri"/>
              </a:rPr>
              <a:t>evidence	</a:t>
            </a:r>
            <a:r>
              <a:rPr sz="3200" dirty="0">
                <a:latin typeface="Calibri"/>
                <a:cs typeface="Calibri"/>
              </a:rPr>
              <a:t>:	</a:t>
            </a:r>
            <a:r>
              <a:rPr sz="3200" spc="-5" dirty="0">
                <a:latin typeface="Calibri"/>
                <a:cs typeface="Calibri"/>
              </a:rPr>
              <a:t>serum	</a:t>
            </a:r>
            <a:r>
              <a:rPr sz="3200" spc="-10" dirty="0">
                <a:latin typeface="Calibri"/>
                <a:cs typeface="Calibri"/>
              </a:rPr>
              <a:t>electrolytes,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1" y="2680538"/>
            <a:ext cx="42881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ABG, glucose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estimations.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0" y="2590800"/>
            <a:ext cx="158369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dirty="0"/>
              <a:t>M</a:t>
            </a:r>
            <a:r>
              <a:rPr spc="-40" dirty="0"/>
              <a:t>C</a:t>
            </a:r>
            <a:r>
              <a:rPr spc="200" dirty="0"/>
              <a:t>Q</a:t>
            </a:r>
            <a:r>
              <a:rPr dirty="0"/>
              <a:t>,s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2" y="1447800"/>
            <a:ext cx="4798058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15" dirty="0"/>
              <a:t>Lovastatin </a:t>
            </a:r>
            <a:r>
              <a:rPr sz="3200" dirty="0"/>
              <a:t>is</a:t>
            </a:r>
            <a:r>
              <a:rPr sz="3200" spc="-120" dirty="0"/>
              <a:t> </a:t>
            </a:r>
            <a:r>
              <a:rPr sz="320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2193165"/>
            <a:ext cx="7991475" cy="38709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buAutoNum type="alphaUcParenBoth"/>
              <a:tabLst>
                <a:tab pos="586740" algn="l"/>
              </a:tabLst>
            </a:pPr>
            <a:r>
              <a:rPr sz="3200" spc="-10" dirty="0">
                <a:latin typeface="Calibri"/>
                <a:cs typeface="Calibri"/>
              </a:rPr>
              <a:t>Competitive inhibitor </a:t>
            </a:r>
            <a:r>
              <a:rPr sz="3200" spc="-5" dirty="0">
                <a:latin typeface="Calibri"/>
                <a:cs typeface="Calibri"/>
              </a:rPr>
              <a:t>of acetyl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 marL="12700"/>
            <a:r>
              <a:rPr sz="3200" spc="-10" dirty="0">
                <a:latin typeface="Calibri"/>
                <a:cs typeface="Calibri"/>
              </a:rPr>
              <a:t>carboxylase</a:t>
            </a:r>
            <a:endParaRPr sz="3200">
              <a:latin typeface="Calibri"/>
              <a:cs typeface="Calibri"/>
            </a:endParaRPr>
          </a:p>
          <a:p>
            <a:pPr marL="12700" marR="1755775">
              <a:spcBef>
                <a:spcPts val="770"/>
              </a:spcBef>
              <a:buAutoNum type="alphaUcParenBoth" startAt="2"/>
              <a:tabLst>
                <a:tab pos="572770" algn="l"/>
              </a:tabLst>
            </a:pPr>
            <a:r>
              <a:rPr sz="3200" spc="-10" dirty="0">
                <a:latin typeface="Calibri"/>
                <a:cs typeface="Calibri"/>
              </a:rPr>
              <a:t>Competitive inhibitor </a:t>
            </a:r>
            <a:r>
              <a:rPr sz="3200" spc="-5" dirty="0">
                <a:latin typeface="Calibri"/>
                <a:cs typeface="Calibri"/>
              </a:rPr>
              <a:t>of HMG CoA  </a:t>
            </a:r>
            <a:r>
              <a:rPr sz="3200" spc="-20" dirty="0">
                <a:latin typeface="Calibri"/>
                <a:cs typeface="Calibri"/>
              </a:rPr>
              <a:t>synthetase</a:t>
            </a:r>
            <a:endParaRPr sz="3200">
              <a:latin typeface="Calibri"/>
              <a:cs typeface="Calibri"/>
            </a:endParaRPr>
          </a:p>
          <a:p>
            <a:pPr marL="569595" indent="-556895">
              <a:spcBef>
                <a:spcPts val="770"/>
              </a:spcBef>
              <a:buAutoNum type="alphaUcParenBoth" startAt="2"/>
              <a:tabLst>
                <a:tab pos="570230" algn="l"/>
              </a:tabLst>
            </a:pPr>
            <a:r>
              <a:rPr sz="3200" spc="-10" dirty="0">
                <a:latin typeface="Calibri"/>
                <a:cs typeface="Calibri"/>
              </a:rPr>
              <a:t>Non-competitive inhibitor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HMG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 marL="12700">
              <a:spcBef>
                <a:spcPts val="765"/>
              </a:spcBef>
            </a:pPr>
            <a:r>
              <a:rPr sz="3200" spc="-10" dirty="0">
                <a:latin typeface="Calibri"/>
                <a:cs typeface="Calibri"/>
              </a:rPr>
              <a:t>reductase</a:t>
            </a:r>
            <a:endParaRPr sz="3200">
              <a:latin typeface="Calibri"/>
              <a:cs typeface="Calibri"/>
            </a:endParaRPr>
          </a:p>
          <a:p>
            <a:pPr marL="601345" indent="-588645">
              <a:spcBef>
                <a:spcPts val="765"/>
              </a:spcBef>
              <a:buAutoNum type="alphaUcParenBoth" startAt="4"/>
              <a:tabLst>
                <a:tab pos="601980" algn="l"/>
              </a:tabLst>
            </a:pPr>
            <a:r>
              <a:rPr sz="3200" spc="-10" dirty="0">
                <a:latin typeface="Calibri"/>
                <a:cs typeface="Calibri"/>
              </a:rPr>
              <a:t>Competitive inhibitor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HMG </a:t>
            </a:r>
            <a:r>
              <a:rPr sz="3200" dirty="0">
                <a:latin typeface="Calibri"/>
                <a:cs typeface="Calibri"/>
              </a:rPr>
              <a:t>CoA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reductase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2" y="1752600"/>
            <a:ext cx="7769860" cy="50590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spc="-5" dirty="0"/>
              <a:t>Hypocholesterolaemia</a:t>
            </a:r>
            <a:r>
              <a:rPr sz="3200" spc="-5" dirty="0"/>
              <a:t> </a:t>
            </a:r>
            <a:r>
              <a:rPr sz="3200" spc="-10" dirty="0"/>
              <a:t>can </a:t>
            </a:r>
            <a:r>
              <a:rPr sz="3200" dirty="0"/>
              <a:t>occur</a:t>
            </a:r>
            <a:r>
              <a:rPr sz="3200" spc="-140" dirty="0"/>
              <a:t> </a:t>
            </a:r>
            <a:r>
              <a:rPr sz="3200" dirty="0"/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2" y="2681390"/>
            <a:ext cx="3987165" cy="23672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586740" indent="-574040">
              <a:spcBef>
                <a:spcPts val="870"/>
              </a:spcBef>
              <a:buAutoNum type="alphaUcParenBoth"/>
              <a:tabLst>
                <a:tab pos="587375" algn="l"/>
              </a:tabLst>
            </a:pPr>
            <a:r>
              <a:rPr sz="3200" spc="-15" dirty="0">
                <a:latin typeface="Calibri"/>
                <a:cs typeface="Calibri"/>
              </a:rPr>
              <a:t>Hyperthyroidism</a:t>
            </a:r>
            <a:endParaRPr sz="3200">
              <a:latin typeface="Calibri"/>
              <a:cs typeface="Calibri"/>
            </a:endParaRPr>
          </a:p>
          <a:p>
            <a:pPr marL="572135" indent="-559435">
              <a:spcBef>
                <a:spcPts val="765"/>
              </a:spcBef>
              <a:buAutoNum type="alphaUcParenBoth"/>
              <a:tabLst>
                <a:tab pos="572770" algn="l"/>
              </a:tabLst>
            </a:pPr>
            <a:r>
              <a:rPr sz="3200" spc="-10" dirty="0">
                <a:latin typeface="Calibri"/>
                <a:cs typeface="Calibri"/>
              </a:rPr>
              <a:t>Nephrotic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syndrome</a:t>
            </a:r>
            <a:endParaRPr sz="3200">
              <a:latin typeface="Calibri"/>
              <a:cs typeface="Calibri"/>
            </a:endParaRPr>
          </a:p>
          <a:p>
            <a:pPr marL="569595" indent="-556895">
              <a:spcBef>
                <a:spcPts val="765"/>
              </a:spcBef>
              <a:buAutoNum type="alphaUcParenBoth"/>
              <a:tabLst>
                <a:tab pos="570230" algn="l"/>
              </a:tabLst>
            </a:pPr>
            <a:r>
              <a:rPr sz="3200" spc="-10" dirty="0">
                <a:latin typeface="Calibri"/>
                <a:cs typeface="Calibri"/>
              </a:rPr>
              <a:t>Obstructive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jaundice</a:t>
            </a:r>
            <a:endParaRPr sz="3200">
              <a:latin typeface="Calibri"/>
              <a:cs typeface="Calibri"/>
            </a:endParaRPr>
          </a:p>
          <a:p>
            <a:pPr marL="600710" indent="-588010">
              <a:spcBef>
                <a:spcPts val="765"/>
              </a:spcBef>
              <a:buAutoNum type="alphaUcParenBoth"/>
              <a:tabLst>
                <a:tab pos="601345" algn="l"/>
              </a:tabLst>
            </a:pPr>
            <a:r>
              <a:rPr sz="3200" spc="-10" dirty="0">
                <a:latin typeface="Calibri"/>
                <a:cs typeface="Calibri"/>
              </a:rPr>
              <a:t>Diabetes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mellitus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07011"/>
            <a:ext cx="6357239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20" dirty="0"/>
              <a:t>Cholesterol</a:t>
            </a:r>
            <a:r>
              <a:rPr sz="4000" spc="-25" dirty="0"/>
              <a:t> </a:t>
            </a:r>
            <a:r>
              <a:rPr sz="4000" spc="-15" dirty="0"/>
              <a:t>Structure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049263" y="827277"/>
            <a:ext cx="1864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835025" algn="l"/>
              </a:tabLst>
            </a:pPr>
            <a:r>
              <a:rPr sz="2400" b="1" spc="-5" dirty="0">
                <a:latin typeface="Arial"/>
                <a:cs typeface="Arial"/>
              </a:rPr>
              <a:t>27	carbon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7" y="827279"/>
            <a:ext cx="1863089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marR="5080" indent="-534035">
              <a:lnSpc>
                <a:spcPts val="2590"/>
              </a:lnSpc>
              <a:spcBef>
                <a:spcPts val="425"/>
              </a:spcBef>
              <a:tabLst>
                <a:tab pos="546100" algn="l"/>
              </a:tabLst>
            </a:pPr>
            <a:r>
              <a:rPr sz="2400" b="1" spc="-5" dirty="0">
                <a:latin typeface="Arial"/>
                <a:cs typeface="Arial"/>
              </a:rPr>
              <a:t>1.	Contains  atoms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7575" y="1559178"/>
            <a:ext cx="4186554" cy="17818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marR="5080" indent="-533400" algn="just">
              <a:lnSpc>
                <a:spcPts val="2590"/>
              </a:lnSpc>
              <a:spcBef>
                <a:spcPts val="425"/>
              </a:spcBef>
              <a:buAutoNum type="arabicPeriod" startAt="2"/>
              <a:tabLst>
                <a:tab pos="546735" algn="l"/>
              </a:tabLst>
            </a:pPr>
            <a:r>
              <a:rPr sz="2400" b="1" spc="-5" dirty="0">
                <a:latin typeface="Arial"/>
                <a:cs typeface="Arial"/>
              </a:rPr>
              <a:t>3 cyclohexane rings  fused </a:t>
            </a:r>
            <a:r>
              <a:rPr sz="2400" b="1" dirty="0">
                <a:latin typeface="Arial"/>
                <a:cs typeface="Arial"/>
              </a:rPr>
              <a:t>and </a:t>
            </a:r>
            <a:r>
              <a:rPr sz="2400" b="1" spc="-5" dirty="0">
                <a:latin typeface="Arial"/>
                <a:cs typeface="Arial"/>
              </a:rPr>
              <a:t>designated as  A,B,C.</a:t>
            </a:r>
            <a:endParaRPr sz="2400">
              <a:latin typeface="Arial"/>
              <a:cs typeface="Arial"/>
            </a:endParaRPr>
          </a:p>
          <a:p>
            <a:pPr marL="546100" indent="-533400">
              <a:lnSpc>
                <a:spcPts val="2735"/>
              </a:lnSpc>
              <a:spcBef>
                <a:spcPts val="245"/>
              </a:spcBef>
              <a:buAutoNum type="arabicPeriod" startAt="2"/>
              <a:tabLst>
                <a:tab pos="546100" algn="l"/>
                <a:tab pos="546735" algn="l"/>
                <a:tab pos="1480185" algn="l"/>
                <a:tab pos="3597275" algn="l"/>
              </a:tabLst>
            </a:pPr>
            <a:r>
              <a:rPr sz="2400" b="1" dirty="0">
                <a:latin typeface="Arial"/>
                <a:cs typeface="Arial"/>
              </a:rPr>
              <a:t>On</a:t>
            </a:r>
            <a:r>
              <a:rPr sz="2400" b="1" spc="-5" dirty="0">
                <a:latin typeface="Arial"/>
                <a:cs typeface="Arial"/>
              </a:rPr>
              <a:t>e</a:t>
            </a:r>
            <a:r>
              <a:rPr sz="2400" b="1" dirty="0">
                <a:latin typeface="Arial"/>
                <a:cs typeface="Arial"/>
              </a:rPr>
              <a:t>	c</a:t>
            </a:r>
            <a:r>
              <a:rPr sz="2400" b="1" spc="-30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lopen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ane</a:t>
            </a:r>
            <a:r>
              <a:rPr sz="2400" b="1" dirty="0">
                <a:latin typeface="Arial"/>
                <a:cs typeface="Arial"/>
              </a:rPr>
              <a:t>	ring</a:t>
            </a:r>
            <a:endParaRPr sz="2400">
              <a:latin typeface="Arial"/>
              <a:cs typeface="Arial"/>
            </a:endParaRPr>
          </a:p>
          <a:p>
            <a:pPr marL="546100">
              <a:lnSpc>
                <a:spcPts val="2735"/>
              </a:lnSpc>
            </a:pPr>
            <a:r>
              <a:rPr sz="2400" b="1" spc="-5" dirty="0">
                <a:latin typeface="Arial"/>
                <a:cs typeface="Arial"/>
              </a:rPr>
              <a:t>(CPPP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nucleus)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5352" y="3260216"/>
            <a:ext cx="398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5" baseline="-16203" dirty="0">
                <a:latin typeface="Arial"/>
                <a:cs typeface="Arial"/>
              </a:rPr>
              <a:t>3</a:t>
            </a:r>
            <a:r>
              <a:rPr sz="1600" b="1" spc="-5" dirty="0">
                <a:latin typeface="Arial"/>
                <a:cs typeface="Arial"/>
              </a:rPr>
              <a:t>rd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577" y="3351659"/>
            <a:ext cx="354012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marR="5080" indent="-534035">
              <a:lnSpc>
                <a:spcPts val="2590"/>
              </a:lnSpc>
              <a:spcBef>
                <a:spcPts val="425"/>
              </a:spcBef>
              <a:tabLst>
                <a:tab pos="546100" algn="l"/>
                <a:tab pos="2123440" algn="l"/>
                <a:tab pos="3256279" algn="l"/>
              </a:tabLst>
            </a:pPr>
            <a:r>
              <a:rPr sz="2400" b="1" spc="-5" dirty="0">
                <a:latin typeface="Arial"/>
                <a:cs typeface="Arial"/>
              </a:rPr>
              <a:t>4.	</a:t>
            </a:r>
            <a:r>
              <a:rPr sz="2400" b="1" dirty="0">
                <a:latin typeface="Arial"/>
                <a:cs typeface="Arial"/>
              </a:rPr>
              <a:t>H</a:t>
            </a:r>
            <a:r>
              <a:rPr sz="2400" b="1" spc="-20" dirty="0">
                <a:latin typeface="Arial"/>
                <a:cs typeface="Arial"/>
              </a:rPr>
              <a:t>y</a:t>
            </a:r>
            <a:r>
              <a:rPr sz="2400" b="1" spc="-5" dirty="0">
                <a:latin typeface="Arial"/>
                <a:cs typeface="Arial"/>
              </a:rPr>
              <a:t>dr</a:t>
            </a:r>
            <a:r>
              <a:rPr sz="2400" b="1" dirty="0">
                <a:latin typeface="Arial"/>
                <a:cs typeface="Arial"/>
              </a:rPr>
              <a:t>ox</a:t>
            </a:r>
            <a:r>
              <a:rPr sz="2400" b="1" spc="-3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l	group	</a:t>
            </a:r>
            <a:r>
              <a:rPr sz="2400" b="1" spc="-5" dirty="0">
                <a:latin typeface="Arial"/>
                <a:cs typeface="Arial"/>
              </a:rPr>
              <a:t>at  position.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45020" y="4083255"/>
            <a:ext cx="7702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bond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7577" y="4083255"/>
            <a:ext cx="335216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546100" algn="l"/>
                <a:tab pos="1786255" algn="l"/>
              </a:tabLst>
            </a:pPr>
            <a:r>
              <a:rPr sz="2400" b="1" spc="-5" dirty="0">
                <a:latin typeface="Arial"/>
                <a:cs typeface="Arial"/>
              </a:rPr>
              <a:t>5.	</a:t>
            </a:r>
            <a:r>
              <a:rPr sz="2400" b="1" dirty="0">
                <a:latin typeface="Arial"/>
                <a:cs typeface="Arial"/>
              </a:rPr>
              <a:t>One	</a:t>
            </a:r>
            <a:r>
              <a:rPr sz="2400" b="1" spc="-5" dirty="0">
                <a:latin typeface="Arial"/>
                <a:cs typeface="Arial"/>
              </a:rPr>
              <a:t>double</a:t>
            </a:r>
            <a:endParaRPr sz="2400">
              <a:latin typeface="Arial"/>
              <a:cs typeface="Arial"/>
            </a:endParaRPr>
          </a:p>
          <a:p>
            <a:pPr marL="546100">
              <a:lnSpc>
                <a:spcPts val="2735"/>
              </a:lnSpc>
            </a:pPr>
            <a:r>
              <a:rPr sz="2400" b="1" dirty="0">
                <a:latin typeface="Arial"/>
                <a:cs typeface="Arial"/>
              </a:rPr>
              <a:t>between </a:t>
            </a:r>
            <a:r>
              <a:rPr sz="2400" b="1" spc="-5" dirty="0">
                <a:latin typeface="Arial"/>
                <a:cs typeface="Arial"/>
              </a:rPr>
              <a:t>C5 </a:t>
            </a:r>
            <a:r>
              <a:rPr sz="2400" b="1" dirty="0">
                <a:latin typeface="Arial"/>
                <a:cs typeface="Arial"/>
              </a:rPr>
              <a:t>and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C6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91678" y="4815078"/>
            <a:ext cx="821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chain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7577" y="4815078"/>
            <a:ext cx="2977515" cy="15252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46100" marR="5080" indent="-533400">
              <a:lnSpc>
                <a:spcPts val="2590"/>
              </a:lnSpc>
              <a:spcBef>
                <a:spcPts val="425"/>
              </a:spcBef>
              <a:buAutoNum type="arabicPeriod" startAt="6"/>
              <a:tabLst>
                <a:tab pos="546100" algn="l"/>
                <a:tab pos="546735" algn="l"/>
                <a:tab pos="1365885" algn="l"/>
                <a:tab pos="1948180" algn="l"/>
              </a:tabLst>
            </a:pPr>
            <a:r>
              <a:rPr sz="2400" b="1" spc="-10" dirty="0">
                <a:latin typeface="Arial"/>
                <a:cs typeface="Arial"/>
              </a:rPr>
              <a:t>A</a:t>
            </a:r>
            <a:r>
              <a:rPr sz="2400" b="1" spc="-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8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5" dirty="0">
                <a:latin typeface="Arial"/>
                <a:cs typeface="Arial"/>
              </a:rPr>
              <a:t>carbon  attached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C-17</a:t>
            </a:r>
            <a:endParaRPr sz="2400">
              <a:latin typeface="Arial"/>
              <a:cs typeface="Arial"/>
            </a:endParaRPr>
          </a:p>
          <a:p>
            <a:pPr marL="546100" indent="-533400">
              <a:spcBef>
                <a:spcPts val="250"/>
              </a:spcBef>
              <a:buAutoNum type="arabicPeriod" startAt="6"/>
              <a:tabLst>
                <a:tab pos="546100" algn="l"/>
                <a:tab pos="546735" algn="l"/>
              </a:tabLst>
            </a:pPr>
            <a:r>
              <a:rPr sz="2400" b="1" spc="-20" dirty="0">
                <a:latin typeface="Arial"/>
                <a:cs typeface="Arial"/>
              </a:rPr>
              <a:t>Water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insoluble</a:t>
            </a:r>
            <a:endParaRPr sz="2400">
              <a:latin typeface="Arial"/>
              <a:cs typeface="Arial"/>
            </a:endParaRPr>
          </a:p>
          <a:p>
            <a:pPr marL="546100" indent="-533400">
              <a:spcBef>
                <a:spcPts val="285"/>
              </a:spcBef>
              <a:buAutoNum type="arabicPeriod" startAt="6"/>
              <a:tabLst>
                <a:tab pos="546100" algn="l"/>
                <a:tab pos="546735" algn="l"/>
              </a:tabLst>
            </a:pPr>
            <a:r>
              <a:rPr sz="2400" b="1" spc="-5" dirty="0">
                <a:latin typeface="Arial"/>
                <a:cs typeface="Arial"/>
              </a:rPr>
              <a:t>Amphoteric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219200"/>
            <a:ext cx="441960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532" y="461596"/>
            <a:ext cx="7922259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25" dirty="0"/>
              <a:t>References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acknowledgments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442834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85" dirty="0">
                <a:latin typeface="Calibri"/>
                <a:cs typeface="Calibri"/>
              </a:rPr>
              <a:t>Text </a:t>
            </a:r>
            <a:r>
              <a:rPr sz="3200" b="1" dirty="0">
                <a:latin typeface="Calibri"/>
                <a:cs typeface="Calibri"/>
              </a:rPr>
              <a:t>book of </a:t>
            </a:r>
            <a:r>
              <a:rPr sz="3200" b="1" spc="-5" dirty="0">
                <a:latin typeface="Calibri"/>
                <a:cs typeface="Calibri"/>
              </a:rPr>
              <a:t>Biochemistry- </a:t>
            </a:r>
            <a:r>
              <a:rPr sz="3200" b="1" spc="-15" dirty="0">
                <a:latin typeface="Calibri"/>
                <a:cs typeface="Calibri"/>
              </a:rPr>
              <a:t>Lippincott’s</a:t>
            </a:r>
            <a:r>
              <a:rPr sz="3200" b="1" spc="30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5</a:t>
            </a:r>
            <a:r>
              <a:rPr sz="3150" b="1" spc="7" baseline="25132" dirty="0">
                <a:latin typeface="Calibri"/>
                <a:cs typeface="Calibri"/>
              </a:rPr>
              <a:t>th</a:t>
            </a:r>
            <a:endParaRPr sz="3150" baseline="25132">
              <a:latin typeface="Calibri"/>
              <a:cs typeface="Calibri"/>
            </a:endParaRPr>
          </a:p>
          <a:p>
            <a:pPr marL="355600"/>
            <a:r>
              <a:rPr sz="3200" b="1" spc="-10" dirty="0">
                <a:latin typeface="Calibri"/>
                <a:cs typeface="Calibri"/>
              </a:rPr>
              <a:t>Edition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85" dirty="0">
                <a:latin typeface="Calibri"/>
                <a:cs typeface="Calibri"/>
              </a:rPr>
              <a:t>Text </a:t>
            </a:r>
            <a:r>
              <a:rPr sz="3200" b="1" dirty="0">
                <a:latin typeface="Calibri"/>
                <a:cs typeface="Calibri"/>
              </a:rPr>
              <a:t>book of </a:t>
            </a:r>
            <a:r>
              <a:rPr sz="3200" b="1" spc="-5" dirty="0">
                <a:latin typeface="Calibri"/>
                <a:cs typeface="Calibri"/>
              </a:rPr>
              <a:t>Biochemistry </a:t>
            </a:r>
            <a:r>
              <a:rPr sz="3200" b="1" spc="-20" dirty="0">
                <a:latin typeface="Calibri"/>
                <a:cs typeface="Calibri"/>
              </a:rPr>
              <a:t>for</a:t>
            </a:r>
            <a:r>
              <a:rPr sz="3200" b="1" spc="3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Dental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3168778"/>
            <a:ext cx="20713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10" dirty="0">
                <a:latin typeface="Calibri"/>
                <a:cs typeface="Calibri"/>
              </a:rPr>
              <a:t>students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2</a:t>
            </a:r>
            <a:r>
              <a:rPr sz="3150" b="1" spc="7" baseline="25132" dirty="0">
                <a:latin typeface="Calibri"/>
                <a:cs typeface="Calibri"/>
              </a:rPr>
              <a:t>nd</a:t>
            </a:r>
            <a:endParaRPr sz="3150" baseline="25132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9088" y="3168778"/>
            <a:ext cx="43529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edition </a:t>
            </a:r>
            <a:r>
              <a:rPr sz="3200" b="1" spc="-20" dirty="0">
                <a:latin typeface="Calibri"/>
                <a:cs typeface="Calibri"/>
              </a:rPr>
              <a:t>By </a:t>
            </a:r>
            <a:r>
              <a:rPr sz="3200" b="1" dirty="0">
                <a:latin typeface="Calibri"/>
                <a:cs typeface="Calibri"/>
              </a:rPr>
              <a:t>DM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30" dirty="0">
                <a:latin typeface="Calibri"/>
                <a:cs typeface="Calibri"/>
              </a:rPr>
              <a:t>Vasudevan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2" y="3753994"/>
            <a:ext cx="5753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1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www.google.com/google</a:t>
            </a:r>
            <a:r>
              <a:rPr sz="3200" spc="-6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3200" spc="-5" dirty="0">
                <a:latin typeface="Calibri"/>
                <a:cs typeface="Calibri"/>
              </a:rPr>
              <a:t>images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549275"/>
            <a:ext cx="8064500" cy="5975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57200"/>
            <a:ext cx="8534400" cy="55047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5" dirty="0">
                <a:latin typeface="Calibri"/>
                <a:cs typeface="Calibri"/>
              </a:rPr>
              <a:t>Precursors </a:t>
            </a:r>
            <a:r>
              <a:rPr sz="3200" b="1" spc="-20" dirty="0">
                <a:latin typeface="Calibri"/>
                <a:cs typeface="Calibri"/>
              </a:rPr>
              <a:t>for </a:t>
            </a:r>
            <a:r>
              <a:rPr sz="3200" b="1" spc="-15" dirty="0">
                <a:latin typeface="Calibri"/>
                <a:cs typeface="Calibri"/>
              </a:rPr>
              <a:t>cholesterol </a:t>
            </a:r>
            <a:r>
              <a:rPr sz="3200" b="1" spc="-10" dirty="0">
                <a:latin typeface="Calibri"/>
                <a:cs typeface="Calibri"/>
              </a:rPr>
              <a:t>synthesis </a:t>
            </a:r>
            <a:r>
              <a:rPr sz="3200" b="1" dirty="0">
                <a:latin typeface="Calibri"/>
                <a:cs typeface="Calibri"/>
              </a:rPr>
              <a:t>is </a:t>
            </a:r>
            <a:r>
              <a:rPr sz="3200" b="1" u="heavy" spc="-5" dirty="0">
                <a:latin typeface="Calibri"/>
                <a:cs typeface="Calibri"/>
              </a:rPr>
              <a:t>Acetyl</a:t>
            </a:r>
            <a:r>
              <a:rPr sz="3200" b="1" u="heavy" dirty="0">
                <a:latin typeface="Calibri"/>
                <a:cs typeface="Calibri"/>
              </a:rPr>
              <a:t> </a:t>
            </a:r>
            <a:r>
              <a:rPr sz="3200" b="1" u="heavy" spc="-5" dirty="0">
                <a:latin typeface="Calibri"/>
                <a:cs typeface="Calibri"/>
              </a:rPr>
              <a:t>CoA</a:t>
            </a:r>
            <a:endParaRPr sz="3200" dirty="0">
              <a:latin typeface="Calibri"/>
              <a:cs typeface="Calibri"/>
            </a:endParaRPr>
          </a:p>
          <a:p>
            <a:pPr marL="622300"/>
            <a:r>
              <a:rPr sz="3200" b="1" spc="-5" dirty="0">
                <a:latin typeface="Calibri"/>
                <a:cs typeface="Calibri"/>
              </a:rPr>
              <a:t>which </a:t>
            </a:r>
            <a:r>
              <a:rPr sz="3200" b="1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obtained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from: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622300" indent="-609600">
              <a:spcBef>
                <a:spcPts val="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b="1" spc="-10" dirty="0">
                <a:latin typeface="Calibri"/>
                <a:cs typeface="Calibri"/>
              </a:rPr>
              <a:t>β-oxidation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30" dirty="0">
                <a:latin typeface="Calibri"/>
                <a:cs typeface="Calibri"/>
              </a:rPr>
              <a:t>Fatty</a:t>
            </a:r>
            <a:r>
              <a:rPr sz="3200" b="1" spc="-10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acids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  <a:buFont typeface="Calibri"/>
              <a:buAutoNum type="arabicPeriod"/>
            </a:pPr>
            <a:endParaRPr sz="3300" dirty="0">
              <a:latin typeface="Times New Roman"/>
              <a:cs typeface="Times New Roman"/>
            </a:endParaRPr>
          </a:p>
          <a:p>
            <a:pPr marL="622300" indent="-609600">
              <a:buAutoNum type="arabicPeriod"/>
              <a:tabLst>
                <a:tab pos="621665" algn="l"/>
                <a:tab pos="622300" algn="l"/>
              </a:tabLst>
            </a:pPr>
            <a:r>
              <a:rPr sz="3200" b="1" spc="-5" dirty="0">
                <a:latin typeface="Calibri"/>
                <a:cs typeface="Calibri"/>
              </a:rPr>
              <a:t>Oxidation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25" dirty="0">
                <a:latin typeface="Calibri"/>
                <a:cs typeface="Calibri"/>
              </a:rPr>
              <a:t>ketogenic </a:t>
            </a:r>
            <a:r>
              <a:rPr sz="3200" b="1" dirty="0">
                <a:latin typeface="Calibri"/>
                <a:cs typeface="Calibri"/>
              </a:rPr>
              <a:t>amino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acids</a:t>
            </a:r>
            <a:endParaRPr sz="3200" dirty="0">
              <a:latin typeface="Calibri"/>
              <a:cs typeface="Calibri"/>
            </a:endParaRPr>
          </a:p>
          <a:p>
            <a:pPr marL="563880"/>
            <a:r>
              <a:rPr sz="3200" b="1" dirty="0">
                <a:latin typeface="Calibri"/>
                <a:cs typeface="Calibri"/>
              </a:rPr>
              <a:t>( Leucine and</a:t>
            </a:r>
            <a:r>
              <a:rPr sz="3200" b="1" spc="-10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lysine)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50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418465" indent="-405765">
              <a:buAutoNum type="arabicPeriod" startAt="3"/>
              <a:tabLst>
                <a:tab pos="419100" algn="l"/>
              </a:tabLst>
            </a:pPr>
            <a:r>
              <a:rPr sz="3200" b="1" spc="-15" dirty="0">
                <a:latin typeface="Calibri"/>
                <a:cs typeface="Calibri"/>
              </a:rPr>
              <a:t>Pyruvate dehydrogenase </a:t>
            </a:r>
            <a:r>
              <a:rPr sz="3200" b="1" spc="-10" dirty="0">
                <a:latin typeface="Calibri"/>
                <a:cs typeface="Calibri"/>
              </a:rPr>
              <a:t>reaction---Acetyl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12700"/>
            <a:r>
              <a:rPr sz="3200" b="1" dirty="0">
                <a:latin typeface="Calibri"/>
                <a:cs typeface="Calibri"/>
              </a:rPr>
              <a:t>B. </a:t>
            </a:r>
            <a:r>
              <a:rPr sz="3200" b="1" spc="-5" dirty="0">
                <a:latin typeface="Calibri"/>
                <a:cs typeface="Calibri"/>
              </a:rPr>
              <a:t>NADPH provided </a:t>
            </a:r>
            <a:r>
              <a:rPr sz="3200" b="1" spc="-10" dirty="0">
                <a:latin typeface="Calibri"/>
                <a:cs typeface="Calibri"/>
              </a:rPr>
              <a:t>by </a:t>
            </a:r>
            <a:r>
              <a:rPr sz="3200" b="1" spc="-5" dirty="0">
                <a:latin typeface="Calibri"/>
                <a:cs typeface="Calibri"/>
              </a:rPr>
              <a:t>HMP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shunt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130812"/>
            <a:ext cx="30480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75" dirty="0"/>
              <a:t>S</a:t>
            </a:r>
            <a:r>
              <a:rPr sz="4000" spc="-5" dirty="0"/>
              <a:t>y</a:t>
            </a:r>
            <a:r>
              <a:rPr sz="4000" spc="-40" dirty="0"/>
              <a:t>n</a:t>
            </a:r>
            <a:r>
              <a:rPr sz="4000" spc="-5" dirty="0"/>
              <a:t>thesis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31140" y="860805"/>
            <a:ext cx="39662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spc="-5" dirty="0">
                <a:latin typeface="Arial"/>
                <a:cs typeface="Arial"/>
              </a:rPr>
              <a:t>Divided </a:t>
            </a:r>
            <a:r>
              <a:rPr sz="3000" b="1" dirty="0">
                <a:latin typeface="Arial"/>
                <a:cs typeface="Arial"/>
              </a:rPr>
              <a:t>into </a:t>
            </a:r>
            <a:r>
              <a:rPr sz="3000" b="1" spc="-5" dirty="0">
                <a:latin typeface="Arial"/>
                <a:cs typeface="Arial"/>
              </a:rPr>
              <a:t>5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stages: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2" y="1409446"/>
            <a:ext cx="58096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21665" algn="l"/>
                <a:tab pos="2837180" algn="l"/>
                <a:tab pos="3615690" algn="l"/>
              </a:tabLst>
            </a:pPr>
            <a:r>
              <a:rPr sz="3000" b="1" spc="-5" dirty="0">
                <a:latin typeface="Arial"/>
                <a:cs typeface="Arial"/>
              </a:rPr>
              <a:t>1.	Synthesis	</a:t>
            </a:r>
            <a:r>
              <a:rPr sz="3000" b="1" dirty="0">
                <a:latin typeface="Arial"/>
                <a:cs typeface="Arial"/>
              </a:rPr>
              <a:t>of	</a:t>
            </a:r>
            <a:r>
              <a:rPr sz="3000" b="1" spc="-5" dirty="0">
                <a:latin typeface="Arial"/>
                <a:cs typeface="Arial"/>
              </a:rPr>
              <a:t>Mevalonate,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0138" y="1409446"/>
            <a:ext cx="21774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767080" algn="l"/>
              </a:tabLst>
            </a:pPr>
            <a:r>
              <a:rPr sz="3000" b="1" spc="-5" dirty="0">
                <a:latin typeface="Arial"/>
                <a:cs typeface="Arial"/>
              </a:rPr>
              <a:t>(6	carbon)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1775589"/>
            <a:ext cx="8376284" cy="158051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622300">
              <a:spcBef>
                <a:spcPts val="819"/>
              </a:spcBef>
            </a:pPr>
            <a:r>
              <a:rPr sz="3000" b="1" spc="-5" dirty="0">
                <a:latin typeface="Arial"/>
                <a:cs typeface="Arial"/>
              </a:rPr>
              <a:t>compound synthesized from acetyl</a:t>
            </a:r>
            <a:r>
              <a:rPr sz="3000" b="1" spc="8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CoA.</a:t>
            </a:r>
            <a:endParaRPr sz="3000">
              <a:latin typeface="Arial"/>
              <a:cs typeface="Arial"/>
            </a:endParaRPr>
          </a:p>
          <a:p>
            <a:pPr marL="12700">
              <a:spcBef>
                <a:spcPts val="720"/>
              </a:spcBef>
              <a:tabLst>
                <a:tab pos="621665" algn="l"/>
                <a:tab pos="2689225" algn="l"/>
                <a:tab pos="3254375" algn="l"/>
                <a:tab pos="5406390" algn="l"/>
                <a:tab pos="6965950" algn="l"/>
              </a:tabLst>
            </a:pPr>
            <a:r>
              <a:rPr sz="3000" b="1" spc="-5" dirty="0">
                <a:latin typeface="Arial"/>
                <a:cs typeface="Arial"/>
              </a:rPr>
              <a:t>2.	</a:t>
            </a:r>
            <a:r>
              <a:rPr sz="3000" b="1" dirty="0">
                <a:latin typeface="Arial"/>
                <a:cs typeface="Arial"/>
              </a:rPr>
              <a:t>Formation	of	</a:t>
            </a:r>
            <a:r>
              <a:rPr sz="3000" b="1" spc="-5" dirty="0">
                <a:latin typeface="Arial"/>
                <a:cs typeface="Arial"/>
              </a:rPr>
              <a:t>isoprenoid	units,(5	carbon)</a:t>
            </a:r>
            <a:endParaRPr sz="3000">
              <a:latin typeface="Arial"/>
              <a:cs typeface="Arial"/>
            </a:endParaRPr>
          </a:p>
          <a:p>
            <a:pPr marL="622300"/>
            <a:r>
              <a:rPr sz="3000" b="1" dirty="0">
                <a:latin typeface="Arial"/>
                <a:cs typeface="Arial"/>
              </a:rPr>
              <a:t>from</a:t>
            </a:r>
            <a:r>
              <a:rPr sz="3000" b="1" spc="-6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Mevalonate.</a:t>
            </a:r>
            <a:endParaRPr sz="30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2090" y="3470551"/>
          <a:ext cx="8415084" cy="187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9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marL="31750">
                        <a:lnSpc>
                          <a:spcPts val="3315"/>
                        </a:lnSpc>
                        <a:tabLst>
                          <a:tab pos="640715" algn="l"/>
                          <a:tab pos="1231265" algn="l"/>
                          <a:tab pos="3559810" algn="l"/>
                        </a:tabLst>
                      </a:pPr>
                      <a:r>
                        <a:rPr sz="3000" b="1" spc="-5" dirty="0">
                          <a:latin typeface="Arial"/>
                          <a:cs typeface="Arial"/>
                        </a:rPr>
                        <a:t>3.	6	isoprenoid	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units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3000" b="1" spc="-5" dirty="0">
                          <a:latin typeface="Arial"/>
                          <a:cs typeface="Arial"/>
                        </a:rPr>
                        <a:t>Squalene.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2245" algn="r">
                        <a:lnSpc>
                          <a:spcPts val="3315"/>
                        </a:lnSpc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combine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ts val="3315"/>
                        </a:lnSpc>
                      </a:pPr>
                      <a:r>
                        <a:rPr sz="3000" b="1" spc="-10" dirty="0">
                          <a:latin typeface="Arial"/>
                          <a:cs typeface="Arial"/>
                        </a:rPr>
                        <a:t>to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15"/>
                        </a:lnSpc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3000" b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rm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641350" marR="329565" indent="-609600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640715" algn="l"/>
                          <a:tab pos="2820670" algn="l"/>
                        </a:tabLst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4.	Sq</a:t>
                      </a:r>
                      <a:r>
                        <a:rPr sz="3000" b="1" spc="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alene	cycl</a:t>
                      </a:r>
                      <a:r>
                        <a:rPr sz="3000" b="1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zes  </a:t>
                      </a:r>
                      <a:r>
                        <a:rPr sz="3000" b="1" spc="-5" dirty="0">
                          <a:latin typeface="Arial"/>
                          <a:cs typeface="Arial"/>
                        </a:rPr>
                        <a:t>Lanosterol.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24154" algn="r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843915" algn="l"/>
                        </a:tabLst>
                      </a:pPr>
                      <a:r>
                        <a:rPr sz="3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o	</a:t>
                      </a:r>
                      <a:r>
                        <a:rPr sz="3000" b="1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ive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0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0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se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3000" b="1" spc="-5" dirty="0">
                          <a:latin typeface="Arial"/>
                          <a:cs typeface="Arial"/>
                        </a:rPr>
                        <a:t>to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477638" y="5433771"/>
            <a:ext cx="87312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dirty="0">
                <a:latin typeface="Arial"/>
                <a:cs typeface="Arial"/>
              </a:rPr>
              <a:t>from</a:t>
            </a:r>
            <a:endParaRPr sz="3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4353" y="5433771"/>
            <a:ext cx="19748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000" b="1" dirty="0">
                <a:latin typeface="Arial"/>
                <a:cs typeface="Arial"/>
              </a:rPr>
              <a:t>Lanosterol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140" y="5433773"/>
            <a:ext cx="4961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621665" algn="l"/>
                <a:tab pos="3028950" algn="l"/>
                <a:tab pos="3656965" algn="l"/>
              </a:tabLst>
            </a:pPr>
            <a:r>
              <a:rPr sz="3000" b="1" spc="-5" dirty="0">
                <a:latin typeface="Arial"/>
                <a:cs typeface="Arial"/>
              </a:rPr>
              <a:t>5</a:t>
            </a:r>
            <a:r>
              <a:rPr sz="3000" b="1" dirty="0">
                <a:latin typeface="Arial"/>
                <a:cs typeface="Arial"/>
              </a:rPr>
              <a:t>.	Choleste</a:t>
            </a:r>
            <a:r>
              <a:rPr sz="3000" b="1" spc="-15" dirty="0">
                <a:latin typeface="Arial"/>
                <a:cs typeface="Arial"/>
              </a:rPr>
              <a:t>r</a:t>
            </a:r>
            <a:r>
              <a:rPr sz="3000" b="1" dirty="0">
                <a:latin typeface="Arial"/>
                <a:cs typeface="Arial"/>
              </a:rPr>
              <a:t>ol	</a:t>
            </a:r>
            <a:r>
              <a:rPr sz="3000" b="1" spc="-10" dirty="0">
                <a:latin typeface="Arial"/>
                <a:cs typeface="Arial"/>
              </a:rPr>
              <a:t>i</a:t>
            </a:r>
            <a:r>
              <a:rPr sz="3000" b="1" dirty="0">
                <a:latin typeface="Arial"/>
                <a:cs typeface="Arial"/>
              </a:rPr>
              <a:t>s	for</a:t>
            </a:r>
            <a:r>
              <a:rPr sz="3000" b="1" spc="-15" dirty="0">
                <a:latin typeface="Arial"/>
                <a:cs typeface="Arial"/>
              </a:rPr>
              <a:t>m</a:t>
            </a:r>
            <a:r>
              <a:rPr sz="3000" b="1" dirty="0">
                <a:latin typeface="Arial"/>
                <a:cs typeface="Arial"/>
              </a:rPr>
              <a:t>ed</a:t>
            </a:r>
            <a:endParaRPr sz="3000">
              <a:latin typeface="Arial"/>
              <a:cs typeface="Arial"/>
            </a:endParaRPr>
          </a:p>
          <a:p>
            <a:pPr marL="622300"/>
            <a:r>
              <a:rPr sz="3000" b="1" spc="-5" dirty="0">
                <a:latin typeface="Arial"/>
                <a:cs typeface="Arial"/>
              </a:rPr>
              <a:t>after several steps</a:t>
            </a:r>
            <a:r>
              <a:rPr sz="3000" b="1" spc="-6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880" y="461596"/>
            <a:ext cx="494792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5" dirty="0"/>
              <a:t>Step </a:t>
            </a:r>
            <a:r>
              <a:rPr dirty="0"/>
              <a:t>1:</a:t>
            </a:r>
            <a:r>
              <a:rPr spc="-65" dirty="0"/>
              <a:t> </a:t>
            </a:r>
            <a:r>
              <a:rPr spc="-10" dirty="0"/>
              <a:t>Condensation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1783" y="1607644"/>
            <a:ext cx="5586730" cy="41120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17600"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Acetyl CoA </a:t>
            </a:r>
            <a:r>
              <a:rPr sz="3200" b="1" dirty="0">
                <a:latin typeface="Calibri"/>
                <a:cs typeface="Calibri"/>
              </a:rPr>
              <a:t>+ </a:t>
            </a:r>
            <a:r>
              <a:rPr sz="3200" b="1" spc="-5" dirty="0">
                <a:latin typeface="Calibri"/>
                <a:cs typeface="Calibri"/>
              </a:rPr>
              <a:t>Acetyl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z="3200" b="1" spc="-10" dirty="0">
                <a:latin typeface="Calibri"/>
                <a:cs typeface="Calibri"/>
              </a:rPr>
              <a:t>Acetoacetyl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 marL="105410">
              <a:spcBef>
                <a:spcPts val="765"/>
              </a:spcBef>
            </a:pPr>
            <a:r>
              <a:rPr sz="3200" b="1" spc="-10" dirty="0">
                <a:latin typeface="Calibri"/>
                <a:cs typeface="Calibri"/>
              </a:rPr>
              <a:t>synthase</a:t>
            </a:r>
            <a:endParaRPr sz="3200">
              <a:latin typeface="Calibri"/>
              <a:cs typeface="Calibri"/>
            </a:endParaRPr>
          </a:p>
          <a:p>
            <a:pPr marL="4893310">
              <a:spcBef>
                <a:spcPts val="765"/>
              </a:spcBef>
            </a:pP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4650">
              <a:latin typeface="Times New Roman"/>
              <a:cs typeface="Times New Roman"/>
            </a:endParaRPr>
          </a:p>
          <a:p>
            <a:pPr marL="2038350"/>
            <a:r>
              <a:rPr sz="3200" b="1" spc="-10" dirty="0">
                <a:latin typeface="Calibri"/>
                <a:cs typeface="Calibri"/>
              </a:rPr>
              <a:t>Acetoacetyl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0" y="2133600"/>
            <a:ext cx="609600" cy="3048000"/>
          </a:xfrm>
          <a:custGeom>
            <a:avLst/>
            <a:gdLst/>
            <a:ahLst/>
            <a:cxnLst/>
            <a:rect l="l" t="t" r="r" b="b"/>
            <a:pathLst>
              <a:path w="609600" h="3048000">
                <a:moveTo>
                  <a:pt x="609600" y="2743200"/>
                </a:moveTo>
                <a:lnTo>
                  <a:pt x="0" y="2743200"/>
                </a:lnTo>
                <a:lnTo>
                  <a:pt x="304800" y="3048000"/>
                </a:lnTo>
                <a:lnTo>
                  <a:pt x="609600" y="2743200"/>
                </a:lnTo>
                <a:close/>
              </a:path>
              <a:path w="609600" h="3048000">
                <a:moveTo>
                  <a:pt x="457200" y="0"/>
                </a:moveTo>
                <a:lnTo>
                  <a:pt x="152400" y="0"/>
                </a:lnTo>
                <a:lnTo>
                  <a:pt x="152400" y="2743200"/>
                </a:lnTo>
                <a:lnTo>
                  <a:pt x="457200" y="2743200"/>
                </a:lnTo>
                <a:lnTo>
                  <a:pt x="4572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0000" y="2133600"/>
            <a:ext cx="609600" cy="3048000"/>
          </a:xfrm>
          <a:custGeom>
            <a:avLst/>
            <a:gdLst/>
            <a:ahLst/>
            <a:cxnLst/>
            <a:rect l="l" t="t" r="r" b="b"/>
            <a:pathLst>
              <a:path w="609600" h="3048000">
                <a:moveTo>
                  <a:pt x="0" y="2743200"/>
                </a:moveTo>
                <a:lnTo>
                  <a:pt x="152400" y="2743200"/>
                </a:lnTo>
                <a:lnTo>
                  <a:pt x="152400" y="0"/>
                </a:lnTo>
                <a:lnTo>
                  <a:pt x="457200" y="0"/>
                </a:lnTo>
                <a:lnTo>
                  <a:pt x="457200" y="2743200"/>
                </a:lnTo>
                <a:lnTo>
                  <a:pt x="609600" y="2743200"/>
                </a:lnTo>
                <a:lnTo>
                  <a:pt x="304800" y="3048000"/>
                </a:lnTo>
                <a:lnTo>
                  <a:pt x="0" y="2743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81396" y="4495802"/>
            <a:ext cx="1008380" cy="716915"/>
          </a:xfrm>
          <a:custGeom>
            <a:avLst/>
            <a:gdLst/>
            <a:ahLst/>
            <a:cxnLst/>
            <a:rect l="l" t="t" r="r" b="b"/>
            <a:pathLst>
              <a:path w="1008379" h="716914">
                <a:moveTo>
                  <a:pt x="918590" y="179197"/>
                </a:moveTo>
                <a:lnTo>
                  <a:pt x="739393" y="179197"/>
                </a:lnTo>
                <a:lnTo>
                  <a:pt x="724460" y="222060"/>
                </a:lnTo>
                <a:lnTo>
                  <a:pt x="706555" y="263693"/>
                </a:lnTo>
                <a:lnTo>
                  <a:pt x="685787" y="304016"/>
                </a:lnTo>
                <a:lnTo>
                  <a:pt x="662265" y="342950"/>
                </a:lnTo>
                <a:lnTo>
                  <a:pt x="636097" y="380418"/>
                </a:lnTo>
                <a:lnTo>
                  <a:pt x="607392" y="416340"/>
                </a:lnTo>
                <a:lnTo>
                  <a:pt x="576259" y="450639"/>
                </a:lnTo>
                <a:lnTo>
                  <a:pt x="542806" y="483234"/>
                </a:lnTo>
                <a:lnTo>
                  <a:pt x="507142" y="514049"/>
                </a:lnTo>
                <a:lnTo>
                  <a:pt x="469376" y="543004"/>
                </a:lnTo>
                <a:lnTo>
                  <a:pt x="429616" y="570020"/>
                </a:lnTo>
                <a:lnTo>
                  <a:pt x="387971" y="595020"/>
                </a:lnTo>
                <a:lnTo>
                  <a:pt x="344550" y="617924"/>
                </a:lnTo>
                <a:lnTo>
                  <a:pt x="299462" y="638654"/>
                </a:lnTo>
                <a:lnTo>
                  <a:pt x="252815" y="657131"/>
                </a:lnTo>
                <a:lnTo>
                  <a:pt x="204717" y="673277"/>
                </a:lnTo>
                <a:lnTo>
                  <a:pt x="155278" y="687014"/>
                </a:lnTo>
                <a:lnTo>
                  <a:pt x="104607" y="698261"/>
                </a:lnTo>
                <a:lnTo>
                  <a:pt x="52811" y="706942"/>
                </a:lnTo>
                <a:lnTo>
                  <a:pt x="0" y="712977"/>
                </a:lnTo>
                <a:lnTo>
                  <a:pt x="52541" y="716263"/>
                </a:lnTo>
                <a:lnTo>
                  <a:pt x="104649" y="716860"/>
                </a:lnTo>
                <a:lnTo>
                  <a:pt x="156214" y="714831"/>
                </a:lnTo>
                <a:lnTo>
                  <a:pt x="207126" y="710242"/>
                </a:lnTo>
                <a:lnTo>
                  <a:pt x="257275" y="703155"/>
                </a:lnTo>
                <a:lnTo>
                  <a:pt x="306550" y="693636"/>
                </a:lnTo>
                <a:lnTo>
                  <a:pt x="354841" y="681747"/>
                </a:lnTo>
                <a:lnTo>
                  <a:pt x="402039" y="667554"/>
                </a:lnTo>
                <a:lnTo>
                  <a:pt x="448033" y="651119"/>
                </a:lnTo>
                <a:lnTo>
                  <a:pt x="492713" y="632508"/>
                </a:lnTo>
                <a:lnTo>
                  <a:pt x="535969" y="611783"/>
                </a:lnTo>
                <a:lnTo>
                  <a:pt x="577691" y="589010"/>
                </a:lnTo>
                <a:lnTo>
                  <a:pt x="617768" y="564251"/>
                </a:lnTo>
                <a:lnTo>
                  <a:pt x="656091" y="537571"/>
                </a:lnTo>
                <a:lnTo>
                  <a:pt x="692549" y="509035"/>
                </a:lnTo>
                <a:lnTo>
                  <a:pt x="727032" y="478705"/>
                </a:lnTo>
                <a:lnTo>
                  <a:pt x="759431" y="446646"/>
                </a:lnTo>
                <a:lnTo>
                  <a:pt x="789634" y="412922"/>
                </a:lnTo>
                <a:lnTo>
                  <a:pt x="817532" y="377597"/>
                </a:lnTo>
                <a:lnTo>
                  <a:pt x="843015" y="340735"/>
                </a:lnTo>
                <a:lnTo>
                  <a:pt x="865972" y="302400"/>
                </a:lnTo>
                <a:lnTo>
                  <a:pt x="886294" y="262656"/>
                </a:lnTo>
                <a:lnTo>
                  <a:pt x="903870" y="221567"/>
                </a:lnTo>
                <a:lnTo>
                  <a:pt x="918590" y="179197"/>
                </a:lnTo>
                <a:close/>
              </a:path>
              <a:path w="1008379" h="716914">
                <a:moveTo>
                  <a:pt x="856106" y="0"/>
                </a:moveTo>
                <a:lnTo>
                  <a:pt x="649731" y="179197"/>
                </a:lnTo>
                <a:lnTo>
                  <a:pt x="1008252" y="179197"/>
                </a:lnTo>
                <a:lnTo>
                  <a:pt x="85610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5630" y="4495802"/>
            <a:ext cx="1035685" cy="716915"/>
          </a:xfrm>
          <a:custGeom>
            <a:avLst/>
            <a:gdLst/>
            <a:ahLst/>
            <a:cxnLst/>
            <a:rect l="l" t="t" r="r" b="b"/>
            <a:pathLst>
              <a:path w="1035685" h="716914">
                <a:moveTo>
                  <a:pt x="179197" y="0"/>
                </a:moveTo>
                <a:lnTo>
                  <a:pt x="0" y="0"/>
                </a:lnTo>
                <a:lnTo>
                  <a:pt x="1562" y="43677"/>
                </a:lnTo>
                <a:lnTo>
                  <a:pt x="6189" y="86661"/>
                </a:lnTo>
                <a:lnTo>
                  <a:pt x="13792" y="128878"/>
                </a:lnTo>
                <a:lnTo>
                  <a:pt x="24281" y="170252"/>
                </a:lnTo>
                <a:lnTo>
                  <a:pt x="37567" y="210708"/>
                </a:lnTo>
                <a:lnTo>
                  <a:pt x="53559" y="250172"/>
                </a:lnTo>
                <a:lnTo>
                  <a:pt x="72169" y="288569"/>
                </a:lnTo>
                <a:lnTo>
                  <a:pt x="93306" y="325823"/>
                </a:lnTo>
                <a:lnTo>
                  <a:pt x="116882" y="361860"/>
                </a:lnTo>
                <a:lnTo>
                  <a:pt x="142806" y="396605"/>
                </a:lnTo>
                <a:lnTo>
                  <a:pt x="170990" y="429982"/>
                </a:lnTo>
                <a:lnTo>
                  <a:pt x="201343" y="461917"/>
                </a:lnTo>
                <a:lnTo>
                  <a:pt x="233776" y="492335"/>
                </a:lnTo>
                <a:lnTo>
                  <a:pt x="268200" y="521161"/>
                </a:lnTo>
                <a:lnTo>
                  <a:pt x="304525" y="548320"/>
                </a:lnTo>
                <a:lnTo>
                  <a:pt x="342661" y="573737"/>
                </a:lnTo>
                <a:lnTo>
                  <a:pt x="382520" y="597337"/>
                </a:lnTo>
                <a:lnTo>
                  <a:pt x="424010" y="619045"/>
                </a:lnTo>
                <a:lnTo>
                  <a:pt x="467044" y="638786"/>
                </a:lnTo>
                <a:lnTo>
                  <a:pt x="511530" y="656485"/>
                </a:lnTo>
                <a:lnTo>
                  <a:pt x="557381" y="672068"/>
                </a:lnTo>
                <a:lnTo>
                  <a:pt x="604505" y="685459"/>
                </a:lnTo>
                <a:lnTo>
                  <a:pt x="652814" y="696583"/>
                </a:lnTo>
                <a:lnTo>
                  <a:pt x="702219" y="705366"/>
                </a:lnTo>
                <a:lnTo>
                  <a:pt x="752628" y="711732"/>
                </a:lnTo>
                <a:lnTo>
                  <a:pt x="803954" y="715606"/>
                </a:lnTo>
                <a:lnTo>
                  <a:pt x="856107" y="716914"/>
                </a:lnTo>
                <a:lnTo>
                  <a:pt x="1035304" y="716914"/>
                </a:lnTo>
                <a:lnTo>
                  <a:pt x="983151" y="715606"/>
                </a:lnTo>
                <a:lnTo>
                  <a:pt x="931825" y="711732"/>
                </a:lnTo>
                <a:lnTo>
                  <a:pt x="881416" y="705366"/>
                </a:lnTo>
                <a:lnTo>
                  <a:pt x="832011" y="696583"/>
                </a:lnTo>
                <a:lnTo>
                  <a:pt x="783702" y="685459"/>
                </a:lnTo>
                <a:lnTo>
                  <a:pt x="736578" y="672068"/>
                </a:lnTo>
                <a:lnTo>
                  <a:pt x="690727" y="656485"/>
                </a:lnTo>
                <a:lnTo>
                  <a:pt x="646241" y="638786"/>
                </a:lnTo>
                <a:lnTo>
                  <a:pt x="603207" y="619045"/>
                </a:lnTo>
                <a:lnTo>
                  <a:pt x="561717" y="597337"/>
                </a:lnTo>
                <a:lnTo>
                  <a:pt x="521858" y="573737"/>
                </a:lnTo>
                <a:lnTo>
                  <a:pt x="483722" y="548320"/>
                </a:lnTo>
                <a:lnTo>
                  <a:pt x="447397" y="521161"/>
                </a:lnTo>
                <a:lnTo>
                  <a:pt x="412973" y="492335"/>
                </a:lnTo>
                <a:lnTo>
                  <a:pt x="380540" y="461917"/>
                </a:lnTo>
                <a:lnTo>
                  <a:pt x="350187" y="429982"/>
                </a:lnTo>
                <a:lnTo>
                  <a:pt x="322003" y="396605"/>
                </a:lnTo>
                <a:lnTo>
                  <a:pt x="296079" y="361860"/>
                </a:lnTo>
                <a:lnTo>
                  <a:pt x="272503" y="325823"/>
                </a:lnTo>
                <a:lnTo>
                  <a:pt x="251366" y="288569"/>
                </a:lnTo>
                <a:lnTo>
                  <a:pt x="232756" y="250172"/>
                </a:lnTo>
                <a:lnTo>
                  <a:pt x="216764" y="210708"/>
                </a:lnTo>
                <a:lnTo>
                  <a:pt x="203478" y="170252"/>
                </a:lnTo>
                <a:lnTo>
                  <a:pt x="192989" y="128878"/>
                </a:lnTo>
                <a:lnTo>
                  <a:pt x="185386" y="86661"/>
                </a:lnTo>
                <a:lnTo>
                  <a:pt x="180759" y="43677"/>
                </a:lnTo>
                <a:lnTo>
                  <a:pt x="179197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35628" y="4495802"/>
            <a:ext cx="1954530" cy="716915"/>
          </a:xfrm>
          <a:custGeom>
            <a:avLst/>
            <a:gdLst/>
            <a:ahLst/>
            <a:cxnLst/>
            <a:rect l="l" t="t" r="r" b="b"/>
            <a:pathLst>
              <a:path w="1954529" h="716914">
                <a:moveTo>
                  <a:pt x="945769" y="712977"/>
                </a:moveTo>
                <a:lnTo>
                  <a:pt x="998580" y="706942"/>
                </a:lnTo>
                <a:lnTo>
                  <a:pt x="1050376" y="698261"/>
                </a:lnTo>
                <a:lnTo>
                  <a:pt x="1101047" y="687014"/>
                </a:lnTo>
                <a:lnTo>
                  <a:pt x="1150486" y="673277"/>
                </a:lnTo>
                <a:lnTo>
                  <a:pt x="1198584" y="657131"/>
                </a:lnTo>
                <a:lnTo>
                  <a:pt x="1245231" y="638654"/>
                </a:lnTo>
                <a:lnTo>
                  <a:pt x="1290319" y="617924"/>
                </a:lnTo>
                <a:lnTo>
                  <a:pt x="1333740" y="595020"/>
                </a:lnTo>
                <a:lnTo>
                  <a:pt x="1375385" y="570020"/>
                </a:lnTo>
                <a:lnTo>
                  <a:pt x="1415145" y="543004"/>
                </a:lnTo>
                <a:lnTo>
                  <a:pt x="1452911" y="514049"/>
                </a:lnTo>
                <a:lnTo>
                  <a:pt x="1488575" y="483234"/>
                </a:lnTo>
                <a:lnTo>
                  <a:pt x="1522028" y="450639"/>
                </a:lnTo>
                <a:lnTo>
                  <a:pt x="1553161" y="416340"/>
                </a:lnTo>
                <a:lnTo>
                  <a:pt x="1581866" y="380418"/>
                </a:lnTo>
                <a:lnTo>
                  <a:pt x="1608034" y="342950"/>
                </a:lnTo>
                <a:lnTo>
                  <a:pt x="1631556" y="304016"/>
                </a:lnTo>
                <a:lnTo>
                  <a:pt x="1652324" y="263693"/>
                </a:lnTo>
                <a:lnTo>
                  <a:pt x="1670229" y="222060"/>
                </a:lnTo>
                <a:lnTo>
                  <a:pt x="1685163" y="179197"/>
                </a:lnTo>
                <a:lnTo>
                  <a:pt x="1595501" y="179197"/>
                </a:lnTo>
                <a:lnTo>
                  <a:pt x="1801876" y="0"/>
                </a:lnTo>
                <a:lnTo>
                  <a:pt x="1954022" y="179197"/>
                </a:lnTo>
                <a:lnTo>
                  <a:pt x="1864360" y="179197"/>
                </a:lnTo>
                <a:lnTo>
                  <a:pt x="1849553" y="221767"/>
                </a:lnTo>
                <a:lnTo>
                  <a:pt x="1831840" y="263083"/>
                </a:lnTo>
                <a:lnTo>
                  <a:pt x="1811330" y="303073"/>
                </a:lnTo>
                <a:lnTo>
                  <a:pt x="1788133" y="341667"/>
                </a:lnTo>
                <a:lnTo>
                  <a:pt x="1762356" y="378794"/>
                </a:lnTo>
                <a:lnTo>
                  <a:pt x="1734111" y="414383"/>
                </a:lnTo>
                <a:lnTo>
                  <a:pt x="1703504" y="448364"/>
                </a:lnTo>
                <a:lnTo>
                  <a:pt x="1670647" y="480665"/>
                </a:lnTo>
                <a:lnTo>
                  <a:pt x="1635646" y="511216"/>
                </a:lnTo>
                <a:lnTo>
                  <a:pt x="1598613" y="539946"/>
                </a:lnTo>
                <a:lnTo>
                  <a:pt x="1559655" y="566785"/>
                </a:lnTo>
                <a:lnTo>
                  <a:pt x="1518882" y="591661"/>
                </a:lnTo>
                <a:lnTo>
                  <a:pt x="1476402" y="614503"/>
                </a:lnTo>
                <a:lnTo>
                  <a:pt x="1432326" y="635242"/>
                </a:lnTo>
                <a:lnTo>
                  <a:pt x="1386761" y="653806"/>
                </a:lnTo>
                <a:lnTo>
                  <a:pt x="1339817" y="670124"/>
                </a:lnTo>
                <a:lnTo>
                  <a:pt x="1291604" y="684127"/>
                </a:lnTo>
                <a:lnTo>
                  <a:pt x="1242229" y="695741"/>
                </a:lnTo>
                <a:lnTo>
                  <a:pt x="1191803" y="704899"/>
                </a:lnTo>
                <a:lnTo>
                  <a:pt x="1140434" y="711527"/>
                </a:lnTo>
                <a:lnTo>
                  <a:pt x="1088231" y="715556"/>
                </a:lnTo>
                <a:lnTo>
                  <a:pt x="1035304" y="716914"/>
                </a:lnTo>
                <a:lnTo>
                  <a:pt x="856107" y="716914"/>
                </a:lnTo>
                <a:lnTo>
                  <a:pt x="803954" y="715606"/>
                </a:lnTo>
                <a:lnTo>
                  <a:pt x="752628" y="711732"/>
                </a:lnTo>
                <a:lnTo>
                  <a:pt x="702219" y="705366"/>
                </a:lnTo>
                <a:lnTo>
                  <a:pt x="652814" y="696583"/>
                </a:lnTo>
                <a:lnTo>
                  <a:pt x="604505" y="685459"/>
                </a:lnTo>
                <a:lnTo>
                  <a:pt x="557381" y="672068"/>
                </a:lnTo>
                <a:lnTo>
                  <a:pt x="511530" y="656485"/>
                </a:lnTo>
                <a:lnTo>
                  <a:pt x="467044" y="638786"/>
                </a:lnTo>
                <a:lnTo>
                  <a:pt x="424010" y="619045"/>
                </a:lnTo>
                <a:lnTo>
                  <a:pt x="382520" y="597337"/>
                </a:lnTo>
                <a:lnTo>
                  <a:pt x="342661" y="573737"/>
                </a:lnTo>
                <a:lnTo>
                  <a:pt x="304525" y="548320"/>
                </a:lnTo>
                <a:lnTo>
                  <a:pt x="268200" y="521161"/>
                </a:lnTo>
                <a:lnTo>
                  <a:pt x="233776" y="492335"/>
                </a:lnTo>
                <a:lnTo>
                  <a:pt x="201343" y="461917"/>
                </a:lnTo>
                <a:lnTo>
                  <a:pt x="170990" y="429982"/>
                </a:lnTo>
                <a:lnTo>
                  <a:pt x="142806" y="396605"/>
                </a:lnTo>
                <a:lnTo>
                  <a:pt x="116882" y="361860"/>
                </a:lnTo>
                <a:lnTo>
                  <a:pt x="93306" y="325823"/>
                </a:lnTo>
                <a:lnTo>
                  <a:pt x="72169" y="288569"/>
                </a:lnTo>
                <a:lnTo>
                  <a:pt x="53559" y="250172"/>
                </a:lnTo>
                <a:lnTo>
                  <a:pt x="37567" y="210708"/>
                </a:lnTo>
                <a:lnTo>
                  <a:pt x="24281" y="170252"/>
                </a:lnTo>
                <a:lnTo>
                  <a:pt x="13792" y="128878"/>
                </a:lnTo>
                <a:lnTo>
                  <a:pt x="6189" y="86661"/>
                </a:lnTo>
                <a:lnTo>
                  <a:pt x="1562" y="43677"/>
                </a:lnTo>
                <a:lnTo>
                  <a:pt x="0" y="0"/>
                </a:lnTo>
                <a:lnTo>
                  <a:pt x="179197" y="0"/>
                </a:lnTo>
                <a:lnTo>
                  <a:pt x="180759" y="43677"/>
                </a:lnTo>
                <a:lnTo>
                  <a:pt x="185386" y="86661"/>
                </a:lnTo>
                <a:lnTo>
                  <a:pt x="192989" y="128878"/>
                </a:lnTo>
                <a:lnTo>
                  <a:pt x="203478" y="170252"/>
                </a:lnTo>
                <a:lnTo>
                  <a:pt x="216764" y="210708"/>
                </a:lnTo>
                <a:lnTo>
                  <a:pt x="232756" y="250172"/>
                </a:lnTo>
                <a:lnTo>
                  <a:pt x="251366" y="288569"/>
                </a:lnTo>
                <a:lnTo>
                  <a:pt x="272503" y="325823"/>
                </a:lnTo>
                <a:lnTo>
                  <a:pt x="296079" y="361860"/>
                </a:lnTo>
                <a:lnTo>
                  <a:pt x="322003" y="396605"/>
                </a:lnTo>
                <a:lnTo>
                  <a:pt x="350187" y="429982"/>
                </a:lnTo>
                <a:lnTo>
                  <a:pt x="380540" y="461917"/>
                </a:lnTo>
                <a:lnTo>
                  <a:pt x="412973" y="492335"/>
                </a:lnTo>
                <a:lnTo>
                  <a:pt x="447397" y="521161"/>
                </a:lnTo>
                <a:lnTo>
                  <a:pt x="483722" y="548320"/>
                </a:lnTo>
                <a:lnTo>
                  <a:pt x="521858" y="573737"/>
                </a:lnTo>
                <a:lnTo>
                  <a:pt x="561717" y="597337"/>
                </a:lnTo>
                <a:lnTo>
                  <a:pt x="603207" y="619045"/>
                </a:lnTo>
                <a:lnTo>
                  <a:pt x="646241" y="638786"/>
                </a:lnTo>
                <a:lnTo>
                  <a:pt x="690727" y="656485"/>
                </a:lnTo>
                <a:lnTo>
                  <a:pt x="736578" y="672068"/>
                </a:lnTo>
                <a:lnTo>
                  <a:pt x="783702" y="685459"/>
                </a:lnTo>
                <a:lnTo>
                  <a:pt x="832011" y="696583"/>
                </a:lnTo>
                <a:lnTo>
                  <a:pt x="881416" y="705366"/>
                </a:lnTo>
                <a:lnTo>
                  <a:pt x="931825" y="711732"/>
                </a:lnTo>
                <a:lnTo>
                  <a:pt x="983151" y="715606"/>
                </a:lnTo>
                <a:lnTo>
                  <a:pt x="1035304" y="716914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998" y="461596"/>
            <a:ext cx="729234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spcBef>
                <a:spcPts val="105"/>
              </a:spcBef>
            </a:pPr>
            <a:r>
              <a:rPr spc="-15" dirty="0"/>
              <a:t>Step </a:t>
            </a:r>
            <a:r>
              <a:rPr dirty="0"/>
              <a:t>2: </a:t>
            </a:r>
            <a:r>
              <a:rPr spc="-10" dirty="0"/>
              <a:t>Production </a:t>
            </a:r>
            <a:r>
              <a:rPr dirty="0"/>
              <a:t>of HMG</a:t>
            </a:r>
            <a:r>
              <a:rPr spc="-60" dirty="0"/>
              <a:t> </a:t>
            </a:r>
            <a:r>
              <a:rPr spc="-5" dirty="0"/>
              <a:t>CoA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37816" y="1607642"/>
            <a:ext cx="27793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Acetoacetyl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63850"/>
            <a:ext cx="32550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HMG CoA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synthase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2230" y="3363850"/>
            <a:ext cx="1849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3200" b="1" spc="-5" dirty="0">
                <a:latin typeface="Calibri"/>
                <a:cs typeface="Calibri"/>
              </a:rPr>
              <a:t>Acetyl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2468" y="4437735"/>
            <a:ext cx="2364105" cy="11963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5080" algn="r">
              <a:spcBef>
                <a:spcPts val="865"/>
              </a:spcBef>
            </a:pP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  <a:p>
            <a:pPr marL="12700">
              <a:spcBef>
                <a:spcPts val="765"/>
              </a:spcBef>
            </a:pPr>
            <a:r>
              <a:rPr sz="3200" b="1" spc="-5" dirty="0">
                <a:latin typeface="Calibri"/>
                <a:cs typeface="Calibri"/>
              </a:rPr>
              <a:t>HMG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CoA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4800" y="2209800"/>
            <a:ext cx="228600" cy="2819400"/>
          </a:xfrm>
          <a:custGeom>
            <a:avLst/>
            <a:gdLst/>
            <a:ahLst/>
            <a:cxnLst/>
            <a:rect l="l" t="t" r="r" b="b"/>
            <a:pathLst>
              <a:path w="228600" h="2819400">
                <a:moveTo>
                  <a:pt x="228600" y="2705100"/>
                </a:moveTo>
                <a:lnTo>
                  <a:pt x="0" y="2705100"/>
                </a:lnTo>
                <a:lnTo>
                  <a:pt x="114300" y="2819400"/>
                </a:lnTo>
                <a:lnTo>
                  <a:pt x="228600" y="2705100"/>
                </a:lnTo>
                <a:close/>
              </a:path>
              <a:path w="228600" h="2819400">
                <a:moveTo>
                  <a:pt x="171450" y="0"/>
                </a:moveTo>
                <a:lnTo>
                  <a:pt x="57150" y="0"/>
                </a:lnTo>
                <a:lnTo>
                  <a:pt x="57150" y="2705100"/>
                </a:lnTo>
                <a:lnTo>
                  <a:pt x="171450" y="2705100"/>
                </a:lnTo>
                <a:lnTo>
                  <a:pt x="1714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14800" y="2209800"/>
            <a:ext cx="228600" cy="2819400"/>
          </a:xfrm>
          <a:custGeom>
            <a:avLst/>
            <a:gdLst/>
            <a:ahLst/>
            <a:cxnLst/>
            <a:rect l="l" t="t" r="r" b="b"/>
            <a:pathLst>
              <a:path w="228600" h="2819400">
                <a:moveTo>
                  <a:pt x="0" y="2705100"/>
                </a:moveTo>
                <a:lnTo>
                  <a:pt x="57150" y="2705100"/>
                </a:lnTo>
                <a:lnTo>
                  <a:pt x="57150" y="0"/>
                </a:lnTo>
                <a:lnTo>
                  <a:pt x="171450" y="0"/>
                </a:lnTo>
                <a:lnTo>
                  <a:pt x="171450" y="2705100"/>
                </a:lnTo>
                <a:lnTo>
                  <a:pt x="228600" y="2705100"/>
                </a:lnTo>
                <a:lnTo>
                  <a:pt x="114300" y="2819400"/>
                </a:lnTo>
                <a:lnTo>
                  <a:pt x="0" y="27051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53357" y="4114800"/>
            <a:ext cx="914400" cy="822960"/>
          </a:xfrm>
          <a:custGeom>
            <a:avLst/>
            <a:gdLst/>
            <a:ahLst/>
            <a:cxnLst/>
            <a:rect l="l" t="t" r="r" b="b"/>
            <a:pathLst>
              <a:path w="914400" h="822960">
                <a:moveTo>
                  <a:pt x="0" y="0"/>
                </a:moveTo>
                <a:lnTo>
                  <a:pt x="0" y="228600"/>
                </a:lnTo>
                <a:lnTo>
                  <a:pt x="2320" y="264000"/>
                </a:lnTo>
                <a:lnTo>
                  <a:pt x="20465" y="332990"/>
                </a:lnTo>
                <a:lnTo>
                  <a:pt x="55677" y="398907"/>
                </a:lnTo>
                <a:lnTo>
                  <a:pt x="79334" y="430467"/>
                </a:lnTo>
                <a:lnTo>
                  <a:pt x="106837" y="460964"/>
                </a:lnTo>
                <a:lnTo>
                  <a:pt x="138045" y="490299"/>
                </a:lnTo>
                <a:lnTo>
                  <a:pt x="172819" y="518373"/>
                </a:lnTo>
                <a:lnTo>
                  <a:pt x="211019" y="545089"/>
                </a:lnTo>
                <a:lnTo>
                  <a:pt x="252503" y="570348"/>
                </a:lnTo>
                <a:lnTo>
                  <a:pt x="297132" y="594052"/>
                </a:lnTo>
                <a:lnTo>
                  <a:pt x="344766" y="616101"/>
                </a:lnTo>
                <a:lnTo>
                  <a:pt x="395263" y="636398"/>
                </a:lnTo>
                <a:lnTo>
                  <a:pt x="448484" y="654844"/>
                </a:lnTo>
                <a:lnTo>
                  <a:pt x="504289" y="671341"/>
                </a:lnTo>
                <a:lnTo>
                  <a:pt x="562536" y="685790"/>
                </a:lnTo>
                <a:lnTo>
                  <a:pt x="623087" y="698093"/>
                </a:lnTo>
                <a:lnTo>
                  <a:pt x="685800" y="708151"/>
                </a:lnTo>
                <a:lnTo>
                  <a:pt x="685800" y="822451"/>
                </a:lnTo>
                <a:lnTo>
                  <a:pt x="914400" y="609600"/>
                </a:lnTo>
                <a:lnTo>
                  <a:pt x="792733" y="479551"/>
                </a:lnTo>
                <a:lnTo>
                  <a:pt x="685800" y="479551"/>
                </a:lnTo>
                <a:lnTo>
                  <a:pt x="623087" y="469493"/>
                </a:lnTo>
                <a:lnTo>
                  <a:pt x="562536" y="457190"/>
                </a:lnTo>
                <a:lnTo>
                  <a:pt x="504289" y="442741"/>
                </a:lnTo>
                <a:lnTo>
                  <a:pt x="448484" y="426244"/>
                </a:lnTo>
                <a:lnTo>
                  <a:pt x="395263" y="407798"/>
                </a:lnTo>
                <a:lnTo>
                  <a:pt x="344766" y="387501"/>
                </a:lnTo>
                <a:lnTo>
                  <a:pt x="297132" y="365452"/>
                </a:lnTo>
                <a:lnTo>
                  <a:pt x="252503" y="341748"/>
                </a:lnTo>
                <a:lnTo>
                  <a:pt x="211019" y="316489"/>
                </a:lnTo>
                <a:lnTo>
                  <a:pt x="172819" y="289773"/>
                </a:lnTo>
                <a:lnTo>
                  <a:pt x="138045" y="261699"/>
                </a:lnTo>
                <a:lnTo>
                  <a:pt x="106837" y="232364"/>
                </a:lnTo>
                <a:lnTo>
                  <a:pt x="79334" y="201867"/>
                </a:lnTo>
                <a:lnTo>
                  <a:pt x="55677" y="170307"/>
                </a:lnTo>
                <a:lnTo>
                  <a:pt x="20465" y="104390"/>
                </a:lnTo>
                <a:lnTo>
                  <a:pt x="2320" y="35400"/>
                </a:lnTo>
                <a:lnTo>
                  <a:pt x="0" y="0"/>
                </a:lnTo>
                <a:close/>
              </a:path>
              <a:path w="914400" h="822960">
                <a:moveTo>
                  <a:pt x="685800" y="365251"/>
                </a:moveTo>
                <a:lnTo>
                  <a:pt x="685800" y="479551"/>
                </a:lnTo>
                <a:lnTo>
                  <a:pt x="792733" y="479551"/>
                </a:lnTo>
                <a:lnTo>
                  <a:pt x="685800" y="36525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53357" y="3619500"/>
            <a:ext cx="914400" cy="609600"/>
          </a:xfrm>
          <a:custGeom>
            <a:avLst/>
            <a:gdLst/>
            <a:ahLst/>
            <a:cxnLst/>
            <a:rect l="l" t="t" r="r" b="b"/>
            <a:pathLst>
              <a:path w="914400" h="609600">
                <a:moveTo>
                  <a:pt x="914400" y="0"/>
                </a:moveTo>
                <a:lnTo>
                  <a:pt x="861149" y="833"/>
                </a:lnTo>
                <a:lnTo>
                  <a:pt x="808148" y="3333"/>
                </a:lnTo>
                <a:lnTo>
                  <a:pt x="755505" y="7500"/>
                </a:lnTo>
                <a:lnTo>
                  <a:pt x="703326" y="13335"/>
                </a:lnTo>
                <a:lnTo>
                  <a:pt x="640318" y="22707"/>
                </a:lnTo>
                <a:lnTo>
                  <a:pt x="579552" y="34290"/>
                </a:lnTo>
                <a:lnTo>
                  <a:pt x="521143" y="47983"/>
                </a:lnTo>
                <a:lnTo>
                  <a:pt x="465207" y="63685"/>
                </a:lnTo>
                <a:lnTo>
                  <a:pt x="411856" y="81296"/>
                </a:lnTo>
                <a:lnTo>
                  <a:pt x="361207" y="100714"/>
                </a:lnTo>
                <a:lnTo>
                  <a:pt x="313374" y="121839"/>
                </a:lnTo>
                <a:lnTo>
                  <a:pt x="268471" y="144570"/>
                </a:lnTo>
                <a:lnTo>
                  <a:pt x="226614" y="168805"/>
                </a:lnTo>
                <a:lnTo>
                  <a:pt x="187917" y="194444"/>
                </a:lnTo>
                <a:lnTo>
                  <a:pt x="152495" y="221386"/>
                </a:lnTo>
                <a:lnTo>
                  <a:pt x="120463" y="249531"/>
                </a:lnTo>
                <a:lnTo>
                  <a:pt x="91935" y="278776"/>
                </a:lnTo>
                <a:lnTo>
                  <a:pt x="67026" y="309022"/>
                </a:lnTo>
                <a:lnTo>
                  <a:pt x="28525" y="372111"/>
                </a:lnTo>
                <a:lnTo>
                  <a:pt x="5877" y="437990"/>
                </a:lnTo>
                <a:lnTo>
                  <a:pt x="0" y="505853"/>
                </a:lnTo>
                <a:lnTo>
                  <a:pt x="3637" y="540275"/>
                </a:lnTo>
                <a:lnTo>
                  <a:pt x="11811" y="574891"/>
                </a:lnTo>
                <a:lnTo>
                  <a:pt x="24638" y="609600"/>
                </a:lnTo>
                <a:lnTo>
                  <a:pt x="40425" y="578160"/>
                </a:lnTo>
                <a:lnTo>
                  <a:pt x="59753" y="547672"/>
                </a:lnTo>
                <a:lnTo>
                  <a:pt x="108474" y="489789"/>
                </a:lnTo>
                <a:lnTo>
                  <a:pt x="137589" y="462513"/>
                </a:lnTo>
                <a:lnTo>
                  <a:pt x="169687" y="436428"/>
                </a:lnTo>
                <a:lnTo>
                  <a:pt x="204630" y="411592"/>
                </a:lnTo>
                <a:lnTo>
                  <a:pt x="242277" y="388067"/>
                </a:lnTo>
                <a:lnTo>
                  <a:pt x="282489" y="365911"/>
                </a:lnTo>
                <a:lnTo>
                  <a:pt x="325128" y="345184"/>
                </a:lnTo>
                <a:lnTo>
                  <a:pt x="370052" y="325946"/>
                </a:lnTo>
                <a:lnTo>
                  <a:pt x="417125" y="308256"/>
                </a:lnTo>
                <a:lnTo>
                  <a:pt x="466205" y="292175"/>
                </a:lnTo>
                <a:lnTo>
                  <a:pt x="517153" y="277763"/>
                </a:lnTo>
                <a:lnTo>
                  <a:pt x="569831" y="265078"/>
                </a:lnTo>
                <a:lnTo>
                  <a:pt x="624098" y="254181"/>
                </a:lnTo>
                <a:lnTo>
                  <a:pt x="679815" y="245131"/>
                </a:lnTo>
                <a:lnTo>
                  <a:pt x="736843" y="237988"/>
                </a:lnTo>
                <a:lnTo>
                  <a:pt x="795043" y="232812"/>
                </a:lnTo>
                <a:lnTo>
                  <a:pt x="854275" y="229663"/>
                </a:lnTo>
                <a:lnTo>
                  <a:pt x="914400" y="228600"/>
                </a:lnTo>
                <a:lnTo>
                  <a:pt x="91440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53357" y="3619500"/>
            <a:ext cx="914400" cy="1318260"/>
          </a:xfrm>
          <a:custGeom>
            <a:avLst/>
            <a:gdLst/>
            <a:ahLst/>
            <a:cxnLst/>
            <a:rect l="l" t="t" r="r" b="b"/>
            <a:pathLst>
              <a:path w="914400" h="1318260">
                <a:moveTo>
                  <a:pt x="0" y="495300"/>
                </a:moveTo>
                <a:lnTo>
                  <a:pt x="9189" y="565530"/>
                </a:lnTo>
                <a:lnTo>
                  <a:pt x="36008" y="633081"/>
                </a:lnTo>
                <a:lnTo>
                  <a:pt x="79334" y="697167"/>
                </a:lnTo>
                <a:lnTo>
                  <a:pt x="106837" y="727664"/>
                </a:lnTo>
                <a:lnTo>
                  <a:pt x="138045" y="756999"/>
                </a:lnTo>
                <a:lnTo>
                  <a:pt x="172819" y="785073"/>
                </a:lnTo>
                <a:lnTo>
                  <a:pt x="211019" y="811789"/>
                </a:lnTo>
                <a:lnTo>
                  <a:pt x="252503" y="837048"/>
                </a:lnTo>
                <a:lnTo>
                  <a:pt x="297132" y="860752"/>
                </a:lnTo>
                <a:lnTo>
                  <a:pt x="344766" y="882801"/>
                </a:lnTo>
                <a:lnTo>
                  <a:pt x="395263" y="903098"/>
                </a:lnTo>
                <a:lnTo>
                  <a:pt x="448484" y="921544"/>
                </a:lnTo>
                <a:lnTo>
                  <a:pt x="504289" y="938041"/>
                </a:lnTo>
                <a:lnTo>
                  <a:pt x="562536" y="952490"/>
                </a:lnTo>
                <a:lnTo>
                  <a:pt x="623087" y="964793"/>
                </a:lnTo>
                <a:lnTo>
                  <a:pt x="685800" y="974851"/>
                </a:lnTo>
                <a:lnTo>
                  <a:pt x="685800" y="860551"/>
                </a:lnTo>
                <a:lnTo>
                  <a:pt x="914400" y="1104900"/>
                </a:lnTo>
                <a:lnTo>
                  <a:pt x="685800" y="1317752"/>
                </a:lnTo>
                <a:lnTo>
                  <a:pt x="685800" y="1203452"/>
                </a:lnTo>
                <a:lnTo>
                  <a:pt x="623087" y="1193393"/>
                </a:lnTo>
                <a:lnTo>
                  <a:pt x="562536" y="1181090"/>
                </a:lnTo>
                <a:lnTo>
                  <a:pt x="504289" y="1166641"/>
                </a:lnTo>
                <a:lnTo>
                  <a:pt x="448484" y="1150144"/>
                </a:lnTo>
                <a:lnTo>
                  <a:pt x="395263" y="1131698"/>
                </a:lnTo>
                <a:lnTo>
                  <a:pt x="344766" y="1111401"/>
                </a:lnTo>
                <a:lnTo>
                  <a:pt x="297132" y="1089352"/>
                </a:lnTo>
                <a:lnTo>
                  <a:pt x="252503" y="1065648"/>
                </a:lnTo>
                <a:lnTo>
                  <a:pt x="211019" y="1040389"/>
                </a:lnTo>
                <a:lnTo>
                  <a:pt x="172819" y="1013673"/>
                </a:lnTo>
                <a:lnTo>
                  <a:pt x="138045" y="985599"/>
                </a:lnTo>
                <a:lnTo>
                  <a:pt x="106837" y="956264"/>
                </a:lnTo>
                <a:lnTo>
                  <a:pt x="79334" y="925767"/>
                </a:lnTo>
                <a:lnTo>
                  <a:pt x="55677" y="894207"/>
                </a:lnTo>
                <a:lnTo>
                  <a:pt x="20465" y="828290"/>
                </a:lnTo>
                <a:lnTo>
                  <a:pt x="2320" y="759300"/>
                </a:lnTo>
                <a:lnTo>
                  <a:pt x="0" y="723900"/>
                </a:lnTo>
                <a:lnTo>
                  <a:pt x="0" y="495300"/>
                </a:lnTo>
                <a:lnTo>
                  <a:pt x="8346" y="428088"/>
                </a:lnTo>
                <a:lnTo>
                  <a:pt x="32658" y="363625"/>
                </a:lnTo>
                <a:lnTo>
                  <a:pt x="71848" y="302502"/>
                </a:lnTo>
                <a:lnTo>
                  <a:pt x="96682" y="273376"/>
                </a:lnTo>
                <a:lnTo>
                  <a:pt x="124826" y="245307"/>
                </a:lnTo>
                <a:lnTo>
                  <a:pt x="156146" y="218368"/>
                </a:lnTo>
                <a:lnTo>
                  <a:pt x="190505" y="192632"/>
                </a:lnTo>
                <a:lnTo>
                  <a:pt x="227767" y="168173"/>
                </a:lnTo>
                <a:lnTo>
                  <a:pt x="267795" y="145065"/>
                </a:lnTo>
                <a:lnTo>
                  <a:pt x="310454" y="123382"/>
                </a:lnTo>
                <a:lnTo>
                  <a:pt x="355607" y="103198"/>
                </a:lnTo>
                <a:lnTo>
                  <a:pt x="403119" y="84586"/>
                </a:lnTo>
                <a:lnTo>
                  <a:pt x="452853" y="67620"/>
                </a:lnTo>
                <a:lnTo>
                  <a:pt x="504674" y="52374"/>
                </a:lnTo>
                <a:lnTo>
                  <a:pt x="558444" y="38921"/>
                </a:lnTo>
                <a:lnTo>
                  <a:pt x="614029" y="27336"/>
                </a:lnTo>
                <a:lnTo>
                  <a:pt x="671292" y="17691"/>
                </a:lnTo>
                <a:lnTo>
                  <a:pt x="730096" y="10062"/>
                </a:lnTo>
                <a:lnTo>
                  <a:pt x="790306" y="4521"/>
                </a:lnTo>
                <a:lnTo>
                  <a:pt x="851786" y="1142"/>
                </a:lnTo>
                <a:lnTo>
                  <a:pt x="914400" y="0"/>
                </a:lnTo>
                <a:lnTo>
                  <a:pt x="914400" y="228600"/>
                </a:lnTo>
                <a:lnTo>
                  <a:pt x="854275" y="229663"/>
                </a:lnTo>
                <a:lnTo>
                  <a:pt x="795043" y="232812"/>
                </a:lnTo>
                <a:lnTo>
                  <a:pt x="736843" y="237988"/>
                </a:lnTo>
                <a:lnTo>
                  <a:pt x="679815" y="245131"/>
                </a:lnTo>
                <a:lnTo>
                  <a:pt x="624097" y="254181"/>
                </a:lnTo>
                <a:lnTo>
                  <a:pt x="569830" y="265078"/>
                </a:lnTo>
                <a:lnTo>
                  <a:pt x="517153" y="277763"/>
                </a:lnTo>
                <a:lnTo>
                  <a:pt x="466205" y="292175"/>
                </a:lnTo>
                <a:lnTo>
                  <a:pt x="417125" y="308256"/>
                </a:lnTo>
                <a:lnTo>
                  <a:pt x="370052" y="325946"/>
                </a:lnTo>
                <a:lnTo>
                  <a:pt x="325127" y="345184"/>
                </a:lnTo>
                <a:lnTo>
                  <a:pt x="282489" y="365911"/>
                </a:lnTo>
                <a:lnTo>
                  <a:pt x="242277" y="388067"/>
                </a:lnTo>
                <a:lnTo>
                  <a:pt x="204629" y="411592"/>
                </a:lnTo>
                <a:lnTo>
                  <a:pt x="169687" y="436428"/>
                </a:lnTo>
                <a:lnTo>
                  <a:pt x="137589" y="462513"/>
                </a:lnTo>
                <a:lnTo>
                  <a:pt x="108474" y="489789"/>
                </a:lnTo>
                <a:lnTo>
                  <a:pt x="82482" y="518195"/>
                </a:lnTo>
                <a:lnTo>
                  <a:pt x="40424" y="578160"/>
                </a:lnTo>
                <a:lnTo>
                  <a:pt x="24637" y="60960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1091</Words>
  <Application>Microsoft Office PowerPoint</Application>
  <PresentationFormat>On-screen Show (4:3)</PresentationFormat>
  <Paragraphs>330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2" baseType="lpstr">
      <vt:lpstr>MS PGothic</vt:lpstr>
      <vt:lpstr>Arial</vt:lpstr>
      <vt:lpstr>Calibri</vt:lpstr>
      <vt:lpstr>Comic Sans MS</vt:lpstr>
      <vt:lpstr>Lucida Sans Unicode</vt:lpstr>
      <vt:lpstr>Times New Roman</vt:lpstr>
      <vt:lpstr>Trebuchet MS</vt:lpstr>
      <vt:lpstr>Verdana</vt:lpstr>
      <vt:lpstr>Wingdings 2</vt:lpstr>
      <vt:lpstr>Wingdings 3</vt:lpstr>
      <vt:lpstr>Facet</vt:lpstr>
      <vt:lpstr>PowerPoint Presentation</vt:lpstr>
      <vt:lpstr>Learning Objectives</vt:lpstr>
      <vt:lpstr>Cholesterol synthesis</vt:lpstr>
      <vt:lpstr>Cholesterol is essential to life</vt:lpstr>
      <vt:lpstr>Cholesterol Structure</vt:lpstr>
      <vt:lpstr>PowerPoint Presentation</vt:lpstr>
      <vt:lpstr>Synthesis</vt:lpstr>
      <vt:lpstr>Step 1: Condensation</vt:lpstr>
      <vt:lpstr>Step 2: Production of HMG CoA</vt:lpstr>
      <vt:lpstr>HMG CoA is present in both cytosol as well as mitochondria of liver</vt:lpstr>
      <vt:lpstr>Step 3</vt:lpstr>
      <vt:lpstr>HMG</vt:lpstr>
      <vt:lpstr>PowerPoint Presentation</vt:lpstr>
      <vt:lpstr>Mevalonate phosphorylation</vt:lpstr>
      <vt:lpstr>A series of reactions occurs to form squalene (30C)</vt:lpstr>
      <vt:lpstr>PowerPoint Presentation</vt:lpstr>
      <vt:lpstr>Regulation</vt:lpstr>
      <vt:lpstr>PowerPoint Presentation</vt:lpstr>
      <vt:lpstr>Degradation of cholesterol</vt:lpstr>
      <vt:lpstr>PowerPoint Presentation</vt:lpstr>
      <vt:lpstr>Synthesis</vt:lpstr>
      <vt:lpstr>Within the intestines the primary bile</vt:lpstr>
      <vt:lpstr>PowerPoint Presentation</vt:lpstr>
      <vt:lpstr>PowerPoint Presentation</vt:lpstr>
      <vt:lpstr>Importance of bile acids</vt:lpstr>
      <vt:lpstr>Gall stones</vt:lpstr>
      <vt:lpstr>Mechanism of action: Hypolipidemic drugs</vt:lpstr>
      <vt:lpstr>Increased cholesterol levels</vt:lpstr>
      <vt:lpstr>Hypocholesterolemia</vt:lpstr>
      <vt:lpstr>Ketone body</vt:lpstr>
      <vt:lpstr>Introduction</vt:lpstr>
      <vt:lpstr>PowerPoint Presentation</vt:lpstr>
      <vt:lpstr>PowerPoint Presentation</vt:lpstr>
      <vt:lpstr>Comparison of cholesterol and ketone  body Metabolism</vt:lpstr>
      <vt:lpstr>Utilization</vt:lpstr>
      <vt:lpstr>Utilization</vt:lpstr>
      <vt:lpstr>Utilization</vt:lpstr>
      <vt:lpstr>Excessive production of KB</vt:lpstr>
      <vt:lpstr>Regulation</vt:lpstr>
      <vt:lpstr>PowerPoint Presentation</vt:lpstr>
      <vt:lpstr>Metabolic changes during Prolonged fasting</vt:lpstr>
      <vt:lpstr>Causes:</vt:lpstr>
      <vt:lpstr>Consequences of Ketosis</vt:lpstr>
      <vt:lpstr>Explanation (DKA)</vt:lpstr>
      <vt:lpstr>Diabetic Ketoacidosis (DKA)</vt:lpstr>
      <vt:lpstr>Diagnosis</vt:lpstr>
      <vt:lpstr>MCQ,s</vt:lpstr>
      <vt:lpstr>Lovastatin is a</vt:lpstr>
      <vt:lpstr>Hypocholesterolaemia can occur in</vt:lpstr>
      <vt:lpstr>References and acknowledgments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Cholesterol and ketone body metabolism</dc:title>
  <dc:creator>Dr. Arnel Banaga Salgado</dc:creator>
  <cp:lastModifiedBy>DR. ARNEL BANAGA SALGADO</cp:lastModifiedBy>
  <cp:revision>4</cp:revision>
  <dcterms:created xsi:type="dcterms:W3CDTF">2018-04-09T10:20:26Z</dcterms:created>
  <dcterms:modified xsi:type="dcterms:W3CDTF">2018-04-09T06:44:40Z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2018-04-09T00:00:00Z</vt:filetime>
  </property>
</Properties>
</file>