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6"/>
  </p:notesMasterIdLst>
  <p:sldIdLst>
    <p:sldId id="283" r:id="rId2"/>
    <p:sldId id="262" r:id="rId3"/>
    <p:sldId id="263" r:id="rId4"/>
    <p:sldId id="264" r:id="rId5"/>
    <p:sldId id="284" r:id="rId6"/>
    <p:sldId id="266" r:id="rId7"/>
    <p:sldId id="267" r:id="rId8"/>
    <p:sldId id="268" r:id="rId9"/>
    <p:sldId id="269" r:id="rId10"/>
    <p:sldId id="270" r:id="rId11"/>
    <p:sldId id="271" r:id="rId12"/>
    <p:sldId id="272" r:id="rId13"/>
    <p:sldId id="273" r:id="rId14"/>
    <p:sldId id="286" r:id="rId15"/>
    <p:sldId id="275" r:id="rId16"/>
    <p:sldId id="276" r:id="rId17"/>
    <p:sldId id="285" r:id="rId18"/>
    <p:sldId id="277" r:id="rId19"/>
    <p:sldId id="287" r:id="rId20"/>
    <p:sldId id="281" r:id="rId21"/>
    <p:sldId id="282" r:id="rId22"/>
    <p:sldId id="288" r:id="rId23"/>
    <p:sldId id="289" r:id="rId24"/>
    <p:sldId id="290" r:id="rId25"/>
    <p:sldId id="292" r:id="rId26"/>
    <p:sldId id="293" r:id="rId27"/>
    <p:sldId id="300" r:id="rId28"/>
    <p:sldId id="294" r:id="rId29"/>
    <p:sldId id="295" r:id="rId30"/>
    <p:sldId id="296" r:id="rId31"/>
    <p:sldId id="297" r:id="rId32"/>
    <p:sldId id="301" r:id="rId33"/>
    <p:sldId id="298" r:id="rId34"/>
    <p:sldId id="29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C7F8D-001A-4FE4-8E17-39DC9E01AC90}" type="datetimeFigureOut">
              <a:rPr lang="en-US" smtClean="0"/>
              <a:t>1/25/2022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FDCC1D-1028-4BDB-B0B1-36BB23159CD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Ethics is the study of values in human conduct or the study of right conduct. Ethics offers a critical, rational, defensible, systematic and intellectual approach to determining what is right or best in a difficult situation.</a:t>
            </a:r>
          </a:p>
          <a:p>
            <a:pPr eaLnBrk="1" hangingPunct="1"/>
            <a:r>
              <a:rPr lang="en-US" dirty="0" smtClean="0"/>
              <a:t>Ethics consultations results in RECOMMENDATIONS…</a:t>
            </a:r>
          </a:p>
          <a:p>
            <a:endParaRPr lang="en-US" dirty="0"/>
          </a:p>
        </p:txBody>
      </p:sp>
      <p:sp>
        <p:nvSpPr>
          <p:cNvPr id="4" name="Slide Number Placeholder 3"/>
          <p:cNvSpPr>
            <a:spLocks noGrp="1"/>
          </p:cNvSpPr>
          <p:nvPr>
            <p:ph type="sldNum" sz="quarter" idx="10"/>
          </p:nvPr>
        </p:nvSpPr>
        <p:spPr/>
        <p:txBody>
          <a:bodyPr/>
          <a:lstStyle/>
          <a:p>
            <a:fld id="{ECFDCC1D-1028-4BDB-B0B1-36BB23159CD3}" type="slidenum">
              <a:rPr lang="en-US" smtClean="0"/>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ethical principle is the foundation of the nurse-patient relationship. Fidelity comes into play when we uphold our commitment to provide adequate pain control, when we provide quality of care, comfort and support when needed, when we represent the interests of our clients and we tell the truth.</a:t>
            </a:r>
          </a:p>
          <a:p>
            <a:endParaRPr lang="en-US" dirty="0"/>
          </a:p>
        </p:txBody>
      </p:sp>
      <p:sp>
        <p:nvSpPr>
          <p:cNvPr id="4" name="Slide Number Placeholder 3"/>
          <p:cNvSpPr>
            <a:spLocks noGrp="1"/>
          </p:cNvSpPr>
          <p:nvPr>
            <p:ph type="sldNum" sz="quarter" idx="10"/>
          </p:nvPr>
        </p:nvSpPr>
        <p:spPr/>
        <p:txBody>
          <a:bodyPr/>
          <a:lstStyle/>
          <a:p>
            <a:fld id="{ECFDCC1D-1028-4BDB-B0B1-36BB23159CD3}"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F98800EA-38B0-4A7C-9CF8-198A26847AC5}" type="datetimeFigureOut">
              <a:rPr lang="en-US" smtClean="0"/>
              <a:t>1/25/2022</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4E517B7-3ACF-4797-A56C-1109646FA6C9}"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8800EA-38B0-4A7C-9CF8-198A26847AC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8800EA-38B0-4A7C-9CF8-198A26847AC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371600"/>
            <a:ext cx="8382000" cy="8382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81000" y="2211388"/>
            <a:ext cx="8382000" cy="4341812"/>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8800EA-38B0-4A7C-9CF8-198A26847AC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8800EA-38B0-4A7C-9CF8-198A26847AC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517B7-3ACF-4797-A56C-1109646FA6C9}"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8800EA-38B0-4A7C-9CF8-198A26847AC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8800EA-38B0-4A7C-9CF8-198A26847AC5}" type="datetimeFigureOut">
              <a:rPr lang="en-US" smtClean="0"/>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8800EA-38B0-4A7C-9CF8-198A26847AC5}" type="datetimeFigureOut">
              <a:rPr lang="en-US" smtClean="0"/>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98800EA-38B0-4A7C-9CF8-198A26847AC5}" type="datetimeFigureOut">
              <a:rPr lang="en-US" smtClean="0"/>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E517B7-3ACF-4797-A56C-1109646FA6C9}"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8800EA-38B0-4A7C-9CF8-198A26847AC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517B7-3ACF-4797-A56C-1109646FA6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8800EA-38B0-4A7C-9CF8-198A26847AC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517B7-3ACF-4797-A56C-1109646FA6C9}"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8800EA-38B0-4A7C-9CF8-198A26847AC5}" type="datetimeFigureOut">
              <a:rPr lang="en-US" smtClean="0"/>
              <a:t>1/25/2022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E517B7-3ACF-4797-A56C-1109646FA6C9}"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jpeg"/><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Introduction to Nursing Ethics</a:t>
            </a:r>
            <a:endParaRPr lang="en-US" b="1" dirty="0">
              <a:latin typeface="Times New Roman" pitchFamily="18" charset="0"/>
              <a:cs typeface="Times New Roman" pitchFamily="18" charset="0"/>
            </a:endParaRPr>
          </a:p>
        </p:txBody>
      </p:sp>
      <p:pic>
        <p:nvPicPr>
          <p:cNvPr id="4" name="Picture 4" descr="\\ddfdr\folder_redirect$\maggiep\My Documents\My Pictures\conflict.jpg"/>
          <p:cNvPicPr>
            <a:picLocks noGrp="1" noChangeAspect="1" noChangeArrowheads="1"/>
          </p:cNvPicPr>
          <p:nvPr>
            <p:ph idx="1"/>
          </p:nvPr>
        </p:nvPicPr>
        <p:blipFill>
          <a:blip r:embed="rId2" cstate="print"/>
          <a:srcRect/>
          <a:stretch>
            <a:fillRect/>
          </a:stretch>
        </p:blipFill>
        <p:spPr bwMode="auto">
          <a:xfrm>
            <a:off x="2057400" y="1905000"/>
            <a:ext cx="5403850" cy="3505200"/>
          </a:xfrm>
          <a:prstGeom prst="rect">
            <a:avLst/>
          </a:prstGeom>
          <a:noFill/>
          <a:ln w="9525">
            <a:noFill/>
            <a:miter lim="800000"/>
            <a:headEnd/>
            <a:tailEnd/>
          </a:ln>
        </p:spPr>
      </p:pic>
      <p:sp>
        <p:nvSpPr>
          <p:cNvPr id="5" name="TextBox 4"/>
          <p:cNvSpPr txBox="1"/>
          <p:nvPr/>
        </p:nvSpPr>
        <p:spPr>
          <a:xfrm>
            <a:off x="3733800" y="5743673"/>
            <a:ext cx="35052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Dr. Arnel </a:t>
            </a:r>
            <a:r>
              <a:rPr lang="en-US" sz="2400" dirty="0" err="1" smtClean="0">
                <a:latin typeface="Times New Roman" pitchFamily="18" charset="0"/>
                <a:cs typeface="Times New Roman" pitchFamily="18" charset="0"/>
              </a:rPr>
              <a:t>Banaga</a:t>
            </a:r>
            <a:r>
              <a:rPr lang="en-US" sz="2400" dirty="0" smtClean="0">
                <a:latin typeface="Times New Roman" pitchFamily="18" charset="0"/>
                <a:cs typeface="Times New Roman" pitchFamily="18" charset="0"/>
              </a:rPr>
              <a:t> Salgado</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Confidentiality</a:t>
            </a:r>
          </a:p>
        </p:txBody>
      </p:sp>
      <p:sp>
        <p:nvSpPr>
          <p:cNvPr id="25603" name="Rectangle 3"/>
          <p:cNvSpPr>
            <a:spLocks noGrp="1" noChangeArrowheads="1"/>
          </p:cNvSpPr>
          <p:nvPr>
            <p:ph idx="1"/>
          </p:nvPr>
        </p:nvSpPr>
        <p:spPr>
          <a:xfrm>
            <a:off x="1143000" y="1447800"/>
            <a:ext cx="6477000" cy="4800600"/>
          </a:xfrm>
        </p:spPr>
        <p:txBody>
          <a:bodyPr/>
          <a:lstStyle/>
          <a:p>
            <a:pPr eaLnBrk="1" hangingPunct="1">
              <a:lnSpc>
                <a:spcPct val="90000"/>
              </a:lnSpc>
            </a:pPr>
            <a:r>
              <a:rPr lang="en-US" dirty="0" smtClean="0">
                <a:latin typeface="Times New Roman" pitchFamily="18" charset="0"/>
                <a:cs typeface="Times New Roman" pitchFamily="18" charset="0"/>
              </a:rPr>
              <a:t>Anything stated to nurses or health-care providers by patients must remain confidential</a:t>
            </a:r>
          </a:p>
          <a:p>
            <a:pPr eaLnBrk="1" hangingPunct="1">
              <a:lnSpc>
                <a:spcPct val="90000"/>
              </a:lnSpc>
            </a:pPr>
            <a:r>
              <a:rPr lang="en-US" dirty="0" smtClean="0">
                <a:latin typeface="Times New Roman" pitchFamily="18" charset="0"/>
                <a:cs typeface="Times New Roman" pitchFamily="18" charset="0"/>
              </a:rPr>
              <a:t>The only times this principle may be violated are:</a:t>
            </a:r>
          </a:p>
          <a:p>
            <a:pPr lvl="1" eaLnBrk="1" hangingPunct="1">
              <a:lnSpc>
                <a:spcPct val="90000"/>
              </a:lnSpc>
            </a:pPr>
            <a:r>
              <a:rPr lang="en-US" dirty="0" smtClean="0">
                <a:latin typeface="Times New Roman" pitchFamily="18" charset="0"/>
                <a:cs typeface="Times New Roman" pitchFamily="18" charset="0"/>
              </a:rPr>
              <a:t>If patients may indicate harm to themselves or others</a:t>
            </a:r>
          </a:p>
          <a:p>
            <a:pPr lvl="1" eaLnBrk="1" hangingPunct="1">
              <a:lnSpc>
                <a:spcPct val="90000"/>
              </a:lnSpc>
            </a:pPr>
            <a:r>
              <a:rPr lang="en-US" dirty="0" smtClean="0">
                <a:latin typeface="Times New Roman" pitchFamily="18" charset="0"/>
                <a:cs typeface="Times New Roman" pitchFamily="18" charset="0"/>
              </a:rPr>
              <a:t>If the patient gives permission for the information to be shared </a:t>
            </a:r>
          </a:p>
        </p:txBody>
      </p:sp>
      <p:pic>
        <p:nvPicPr>
          <p:cNvPr id="4" name="Picture 4" descr="C:\Documents and Settings\maggiep.AD\Local Settings\Temp\Temporary Internet Files\Content.IE5\6U1SO0Q4\MC900282916[1].wmf"/>
          <p:cNvPicPr>
            <a:picLocks noChangeAspect="1" noChangeArrowheads="1"/>
          </p:cNvPicPr>
          <p:nvPr/>
        </p:nvPicPr>
        <p:blipFill>
          <a:blip r:embed="rId2" cstate="print"/>
          <a:srcRect/>
          <a:stretch>
            <a:fillRect/>
          </a:stretch>
        </p:blipFill>
        <p:spPr bwMode="auto">
          <a:xfrm>
            <a:off x="7315200" y="3200400"/>
            <a:ext cx="1595438" cy="1635125"/>
          </a:xfrm>
          <a:prstGeom prst="rect">
            <a:avLst/>
          </a:prstGeom>
          <a:noFill/>
          <a:ln w="9525">
            <a:noFill/>
            <a:miter lim="800000"/>
            <a:headEnd/>
            <a:tailEnd/>
          </a:ln>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Veracity</a:t>
            </a:r>
          </a:p>
        </p:txBody>
      </p:sp>
      <p:sp>
        <p:nvSpPr>
          <p:cNvPr id="26627" name="Rectangle 3"/>
          <p:cNvSpPr>
            <a:spLocks noGrp="1" noChangeArrowheads="1"/>
          </p:cNvSpPr>
          <p:nvPr>
            <p:ph idx="1"/>
          </p:nvPr>
        </p:nvSpPr>
        <p:spPr>
          <a:xfrm>
            <a:off x="1143000" y="1447800"/>
            <a:ext cx="5029200" cy="4341813"/>
          </a:xfrm>
        </p:spPr>
        <p:txBody>
          <a:bodyPr>
            <a:normAutofit/>
          </a:bodyPr>
          <a:lstStyle/>
          <a:p>
            <a:pPr eaLnBrk="1" hangingPunct="1"/>
            <a:r>
              <a:rPr lang="en-US" dirty="0" smtClean="0">
                <a:latin typeface="Times New Roman" pitchFamily="18" charset="0"/>
                <a:cs typeface="Times New Roman" pitchFamily="18" charset="0"/>
              </a:rPr>
              <a:t>This principle implies “truthfulness”</a:t>
            </a:r>
          </a:p>
          <a:p>
            <a:pPr eaLnBrk="1" hangingPunct="1"/>
            <a:r>
              <a:rPr lang="en-US" dirty="0" smtClean="0">
                <a:latin typeface="Times New Roman" pitchFamily="18" charset="0"/>
                <a:cs typeface="Times New Roman" pitchFamily="18" charset="0"/>
              </a:rPr>
              <a:t>Nurses need to be truthful to their clients</a:t>
            </a:r>
          </a:p>
          <a:p>
            <a:pPr eaLnBrk="1" hangingPunct="1"/>
            <a:r>
              <a:rPr lang="en-US" dirty="0" smtClean="0">
                <a:latin typeface="Times New Roman" pitchFamily="18" charset="0"/>
                <a:cs typeface="Times New Roman" pitchFamily="18" charset="0"/>
              </a:rPr>
              <a:t>Veracity is an important component of building trusting relationships</a:t>
            </a:r>
          </a:p>
        </p:txBody>
      </p:sp>
      <p:pic>
        <p:nvPicPr>
          <p:cNvPr id="3078" name="Picture 6" descr="C:\Documents and Settings\maggiep.AD\Local Settings\Temporary Internet Files\Content.IE5\ZT36B6YU\MP900387776[1].jpg"/>
          <p:cNvPicPr>
            <a:picLocks noChangeAspect="1" noChangeArrowheads="1"/>
          </p:cNvPicPr>
          <p:nvPr/>
        </p:nvPicPr>
        <p:blipFill>
          <a:blip r:embed="rId2" cstate="print"/>
          <a:srcRect/>
          <a:stretch>
            <a:fillRect/>
          </a:stretch>
        </p:blipFill>
        <p:spPr bwMode="auto">
          <a:xfrm>
            <a:off x="6019800" y="4343400"/>
            <a:ext cx="2909843" cy="2075688"/>
          </a:xfrm>
          <a:prstGeom prst="rect">
            <a:avLst/>
          </a:prstGeom>
          <a:noFill/>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Accountability</a:t>
            </a:r>
          </a:p>
        </p:txBody>
      </p:sp>
      <p:sp>
        <p:nvSpPr>
          <p:cNvPr id="27651" name="Rectangle 3"/>
          <p:cNvSpPr>
            <a:spLocks noGrp="1" noChangeArrowheads="1"/>
          </p:cNvSpPr>
          <p:nvPr>
            <p:ph idx="1"/>
          </p:nvPr>
        </p:nvSpPr>
        <p:spPr>
          <a:xfrm>
            <a:off x="1371600" y="1676400"/>
            <a:ext cx="4724400" cy="3656013"/>
          </a:xfrm>
        </p:spPr>
        <p:txBody>
          <a:bodyPr/>
          <a:lstStyle/>
          <a:p>
            <a:pPr eaLnBrk="1" hangingPunct="1"/>
            <a:r>
              <a:rPr lang="en-US" dirty="0" smtClean="0">
                <a:latin typeface="Times New Roman" pitchFamily="18" charset="0"/>
                <a:cs typeface="Times New Roman" pitchFamily="18" charset="0"/>
              </a:rPr>
              <a:t>Individuals need to be responsible for their own actions</a:t>
            </a:r>
          </a:p>
          <a:p>
            <a:pPr eaLnBrk="1" hangingPunct="1"/>
            <a:r>
              <a:rPr lang="en-US" dirty="0" smtClean="0">
                <a:latin typeface="Times New Roman" pitchFamily="18" charset="0"/>
                <a:cs typeface="Times New Roman" pitchFamily="18" charset="0"/>
              </a:rPr>
              <a:t>Nurses are accountable to themselves and to their colleagues</a:t>
            </a:r>
          </a:p>
        </p:txBody>
      </p:sp>
      <p:pic>
        <p:nvPicPr>
          <p:cNvPr id="4098" name="Picture 2" descr="C:\Documents and Settings\maggiep.AD\Local Settings\Temporary Internet Files\Content.IE5\YCPCSEDU\MP900448461[1].jpg"/>
          <p:cNvPicPr>
            <a:picLocks noChangeAspect="1" noChangeArrowheads="1"/>
          </p:cNvPicPr>
          <p:nvPr/>
        </p:nvPicPr>
        <p:blipFill>
          <a:blip r:embed="rId2" cstate="print"/>
          <a:srcRect/>
          <a:stretch>
            <a:fillRect/>
          </a:stretch>
        </p:blipFill>
        <p:spPr bwMode="auto">
          <a:xfrm>
            <a:off x="6324600" y="3352800"/>
            <a:ext cx="2427865" cy="3200400"/>
          </a:xfrm>
          <a:prstGeom prst="rect">
            <a:avLst/>
          </a:prstGeom>
          <a:noFill/>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Ethical Dilemmas</a:t>
            </a:r>
          </a:p>
        </p:txBody>
      </p:sp>
      <p:sp>
        <p:nvSpPr>
          <p:cNvPr id="31747" name="Rectangle 3"/>
          <p:cNvSpPr>
            <a:spLocks noGrp="1" noChangeArrowheads="1"/>
          </p:cNvSpPr>
          <p:nvPr>
            <p:ph idx="1"/>
          </p:nvPr>
        </p:nvSpPr>
        <p:spPr>
          <a:xfrm>
            <a:off x="1295400" y="1828800"/>
            <a:ext cx="4572000" cy="4341813"/>
          </a:xfrm>
        </p:spPr>
        <p:txBody>
          <a:bodyPr>
            <a:normAutofit fontScale="92500" lnSpcReduction="20000"/>
          </a:bodyPr>
          <a:lstStyle/>
          <a:p>
            <a:pPr eaLnBrk="1" hangingPunct="1"/>
            <a:r>
              <a:rPr lang="en-US" dirty="0" smtClean="0">
                <a:latin typeface="Times New Roman" pitchFamily="18" charset="0"/>
                <a:cs typeface="Times New Roman" pitchFamily="18" charset="0"/>
              </a:rPr>
              <a:t>Occur when a problem exists between ethical principles</a:t>
            </a:r>
          </a:p>
          <a:p>
            <a:pPr eaLnBrk="1" hangingPunct="1"/>
            <a:r>
              <a:rPr lang="en-US" dirty="0" smtClean="0">
                <a:latin typeface="Times New Roman" pitchFamily="18" charset="0"/>
                <a:cs typeface="Times New Roman" pitchFamily="18" charset="0"/>
              </a:rPr>
              <a:t>Deciding in favor of one principle usually violates another</a:t>
            </a:r>
          </a:p>
          <a:p>
            <a:pPr eaLnBrk="1" hangingPunct="1"/>
            <a:r>
              <a:rPr lang="en-US" dirty="0" smtClean="0">
                <a:latin typeface="Times New Roman" pitchFamily="18" charset="0"/>
                <a:cs typeface="Times New Roman" pitchFamily="18" charset="0"/>
              </a:rPr>
              <a:t>Both sides have “goodness” and “badness” associated with them</a:t>
            </a:r>
          </a:p>
        </p:txBody>
      </p:sp>
      <p:pic>
        <p:nvPicPr>
          <p:cNvPr id="5122" name="Picture 2" descr="C:\Documents and Settings\maggiep.AD\Local Settings\Temporary Internet Files\Content.IE5\WP87WFAV\MC900441930[1].wmf"/>
          <p:cNvPicPr>
            <a:picLocks noChangeAspect="1" noChangeArrowheads="1"/>
          </p:cNvPicPr>
          <p:nvPr/>
        </p:nvPicPr>
        <p:blipFill>
          <a:blip r:embed="rId2" cstate="print"/>
          <a:srcRect/>
          <a:stretch>
            <a:fillRect/>
          </a:stretch>
        </p:blipFill>
        <p:spPr bwMode="auto">
          <a:xfrm>
            <a:off x="6324600" y="3581400"/>
            <a:ext cx="1978025" cy="1908175"/>
          </a:xfrm>
          <a:prstGeom prst="rect">
            <a:avLst/>
          </a:prstGeom>
          <a:noFill/>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eaLnBrk="1" hangingPunct="1">
              <a:defRPr/>
            </a:pPr>
            <a:r>
              <a:rPr lang="en-US" b="1" dirty="0" smtClean="0">
                <a:latin typeface="Times New Roman" pitchFamily="18" charset="0"/>
                <a:cs typeface="Times New Roman" pitchFamily="18" charset="0"/>
              </a:rPr>
              <a:t>Why call an Ethics Consult?</a:t>
            </a:r>
            <a:endParaRPr lang="en-US" b="1" dirty="0">
              <a:latin typeface="Times New Roman" pitchFamily="18" charset="0"/>
              <a:cs typeface="Times New Roman" pitchFamily="18" charset="0"/>
            </a:endParaRPr>
          </a:p>
        </p:txBody>
      </p:sp>
      <p:sp>
        <p:nvSpPr>
          <p:cNvPr id="38915" name="Content Placeholder 2"/>
          <p:cNvSpPr>
            <a:spLocks noGrp="1"/>
          </p:cNvSpPr>
          <p:nvPr>
            <p:ph idx="1"/>
          </p:nvPr>
        </p:nvSpPr>
        <p:spPr>
          <a:xfrm>
            <a:off x="1066800" y="1447800"/>
            <a:ext cx="7867650" cy="4800600"/>
          </a:xfrm>
        </p:spPr>
        <p:txBody>
          <a:bodyPr/>
          <a:lstStyle/>
          <a:p>
            <a:pPr eaLnBrk="1" hangingPunct="1"/>
            <a:r>
              <a:rPr lang="en-US" dirty="0" smtClean="0">
                <a:latin typeface="Times New Roman" pitchFamily="18" charset="0"/>
                <a:cs typeface="Times New Roman" pitchFamily="18" charset="0"/>
              </a:rPr>
              <a:t>Ethics Consult can help:</a:t>
            </a:r>
          </a:p>
          <a:p>
            <a:pPr lvl="1" eaLnBrk="1" hangingPunct="1"/>
            <a:r>
              <a:rPr lang="en-US" dirty="0" smtClean="0">
                <a:latin typeface="Times New Roman" pitchFamily="18" charset="0"/>
                <a:cs typeface="Times New Roman" pitchFamily="18" charset="0"/>
              </a:rPr>
              <a:t>Discover and understand the issues</a:t>
            </a:r>
          </a:p>
          <a:p>
            <a:pPr lvl="1" eaLnBrk="1" hangingPunct="1"/>
            <a:r>
              <a:rPr lang="en-US" dirty="0" smtClean="0">
                <a:latin typeface="Times New Roman" pitchFamily="18" charset="0"/>
                <a:cs typeface="Times New Roman" pitchFamily="18" charset="0"/>
              </a:rPr>
              <a:t>Serves as a forum for sharing of concerns and questions</a:t>
            </a:r>
          </a:p>
          <a:p>
            <a:pPr lvl="1" eaLnBrk="1" hangingPunct="1"/>
            <a:r>
              <a:rPr lang="en-US" dirty="0" smtClean="0">
                <a:latin typeface="Times New Roman" pitchFamily="18" charset="0"/>
                <a:cs typeface="Times New Roman" pitchFamily="18" charset="0"/>
              </a:rPr>
              <a:t>Identifies possible treatment alternatives</a:t>
            </a:r>
          </a:p>
          <a:p>
            <a:pPr lvl="1" eaLnBrk="1" hangingPunct="1"/>
            <a:r>
              <a:rPr lang="en-US" dirty="0" smtClean="0">
                <a:latin typeface="Times New Roman" pitchFamily="18" charset="0"/>
                <a:cs typeface="Times New Roman" pitchFamily="18" charset="0"/>
              </a:rPr>
              <a:t>Provides guidance to the staff, patient, and family members</a:t>
            </a:r>
          </a:p>
          <a:p>
            <a:pPr lvl="1" eaLnBrk="1" hangingPunct="1"/>
            <a:r>
              <a:rPr lang="en-US" dirty="0" smtClean="0">
                <a:latin typeface="Times New Roman" pitchFamily="18" charset="0"/>
                <a:cs typeface="Times New Roman" pitchFamily="18" charset="0"/>
              </a:rPr>
              <a:t>Resolves conflicts</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0" y="304800"/>
            <a:ext cx="6934200" cy="838200"/>
          </a:xfrm>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Using the Nursing Process</a:t>
            </a:r>
          </a:p>
        </p:txBody>
      </p:sp>
      <p:sp>
        <p:nvSpPr>
          <p:cNvPr id="33795" name="Rectangle 3"/>
          <p:cNvSpPr>
            <a:spLocks noGrp="1" noChangeArrowheads="1"/>
          </p:cNvSpPr>
          <p:nvPr>
            <p:ph idx="1"/>
          </p:nvPr>
        </p:nvSpPr>
        <p:spPr>
          <a:xfrm>
            <a:off x="1219200" y="1905001"/>
            <a:ext cx="3429000" cy="2590800"/>
          </a:xfrm>
        </p:spPr>
        <p:txBody>
          <a:bodyPr/>
          <a:lstStyle/>
          <a:p>
            <a:pPr eaLnBrk="1" hangingPunct="1"/>
            <a:r>
              <a:rPr lang="en-US" dirty="0" smtClean="0"/>
              <a:t>Assessment</a:t>
            </a:r>
          </a:p>
          <a:p>
            <a:pPr eaLnBrk="1" hangingPunct="1"/>
            <a:r>
              <a:rPr lang="en-US" dirty="0" smtClean="0"/>
              <a:t>Planning</a:t>
            </a:r>
          </a:p>
          <a:p>
            <a:pPr eaLnBrk="1" hangingPunct="1"/>
            <a:r>
              <a:rPr lang="en-US" dirty="0" smtClean="0"/>
              <a:t>Implementation</a:t>
            </a:r>
          </a:p>
          <a:p>
            <a:pPr eaLnBrk="1" hangingPunct="1"/>
            <a:r>
              <a:rPr lang="en-US" dirty="0" smtClean="0"/>
              <a:t>Evaluation</a:t>
            </a:r>
          </a:p>
        </p:txBody>
      </p:sp>
      <p:pic>
        <p:nvPicPr>
          <p:cNvPr id="6146" name="Picture 2" descr="C:\Documents and Settings\maggiep.AD\Local Settings\Temporary Internet Files\Content.IE5\YD30CJNE\MC900446070[1].wmf"/>
          <p:cNvPicPr>
            <a:picLocks noChangeAspect="1" noChangeArrowheads="1"/>
          </p:cNvPicPr>
          <p:nvPr/>
        </p:nvPicPr>
        <p:blipFill>
          <a:blip r:embed="rId2" cstate="print"/>
          <a:srcRect/>
          <a:stretch>
            <a:fillRect/>
          </a:stretch>
        </p:blipFill>
        <p:spPr bwMode="auto">
          <a:xfrm>
            <a:off x="5638800" y="1676400"/>
            <a:ext cx="1871777" cy="3532423"/>
          </a:xfrm>
          <a:prstGeom prst="rect">
            <a:avLst/>
          </a:prstGeom>
          <a:noFill/>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066800" y="228600"/>
            <a:ext cx="7696200" cy="838200"/>
          </a:xfrm>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Approach to Ethical Dilemma</a:t>
            </a:r>
          </a:p>
        </p:txBody>
      </p:sp>
      <p:graphicFrame>
        <p:nvGraphicFramePr>
          <p:cNvPr id="1026" name="Object 0"/>
          <p:cNvGraphicFramePr>
            <a:graphicFrameLocks noGrp="1" noChangeAspect="1"/>
          </p:cNvGraphicFramePr>
          <p:nvPr>
            <p:ph type="dgm" idx="1"/>
          </p:nvPr>
        </p:nvGraphicFramePr>
        <p:xfrm>
          <a:off x="1066800" y="1447800"/>
          <a:ext cx="7848600" cy="4876799"/>
        </p:xfrm>
        <a:graphic>
          <a:graphicData uri="http://schemas.openxmlformats.org/presentationml/2006/ole">
            <mc:AlternateContent xmlns:mc="http://schemas.openxmlformats.org/markup-compatibility/2006">
              <mc:Choice xmlns:v="urn:schemas-microsoft-com:vml" Requires="v">
                <p:oleObj spid="_x0000_s1030" name="Organization Chart" r:id="rId3" imgW="6400800" imgH="2705040" progId="OrgPlusWOPX.4">
                  <p:embed followColorScheme="full"/>
                </p:oleObj>
              </mc:Choice>
              <mc:Fallback>
                <p:oleObj name="Organization Chart" r:id="rId3" imgW="6400800" imgH="2705040" progId="OrgPlusWOPX.4">
                  <p:embed followColorScheme="full"/>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447800"/>
                        <a:ext cx="7848600" cy="48767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3" descr="logo-colo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logo-colo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60175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868362"/>
          </a:xfrm>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25603" name="Content Placeholder 2"/>
          <p:cNvSpPr>
            <a:spLocks noGrp="1"/>
          </p:cNvSpPr>
          <p:nvPr>
            <p:ph idx="1"/>
          </p:nvPr>
        </p:nvSpPr>
        <p:spPr>
          <a:xfrm>
            <a:off x="1447800" y="1219200"/>
            <a:ext cx="7391400" cy="50292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20000" cy="762000"/>
          </a:xfrm>
        </p:spPr>
        <p:style>
          <a:lnRef idx="0">
            <a:scrgbClr r="0" g="0" b="0"/>
          </a:lnRef>
          <a:fillRef idx="1003">
            <a:schemeClr val="lt2"/>
          </a:fillRef>
          <a:effectRef idx="0">
            <a:scrgbClr r="0" g="0" b="0"/>
          </a:effectRef>
          <a:fontRef idx="major"/>
        </p:style>
        <p:txBody>
          <a:bodyPr>
            <a:normAutofit/>
          </a:bodyPr>
          <a:lstStyle/>
          <a:p>
            <a:pPr algn="ctr"/>
            <a:r>
              <a:rPr lang="en-US" b="1" dirty="0" smtClean="0">
                <a:latin typeface="Times New Roman" pitchFamily="18" charset="0"/>
                <a:cs typeface="Times New Roman" pitchFamily="18" charset="0"/>
              </a:rPr>
              <a:t>Case #1</a:t>
            </a:r>
            <a:endParaRPr lang="en-US" b="1" dirty="0">
              <a:latin typeface="Times New Roman" pitchFamily="18" charset="0"/>
              <a:cs typeface="Times New Roman" pitchFamily="18" charset="0"/>
            </a:endParaRPr>
          </a:p>
        </p:txBody>
      </p:sp>
      <p:sp>
        <p:nvSpPr>
          <p:cNvPr id="4" name="Rectangle 3"/>
          <p:cNvSpPr/>
          <p:nvPr/>
        </p:nvSpPr>
        <p:spPr>
          <a:xfrm>
            <a:off x="1219200" y="1143000"/>
            <a:ext cx="7696200" cy="5262979"/>
          </a:xfrm>
          <a:prstGeom prst="rect">
            <a:avLst/>
          </a:prstGeom>
        </p:spPr>
        <p:txBody>
          <a:bodyPr wrap="square">
            <a:spAutoFit/>
          </a:bodyPr>
          <a:lstStyle/>
          <a:p>
            <a:r>
              <a:rPr lang="en-US" sz="2800" dirty="0">
                <a:latin typeface="Times New Roman" pitchFamily="18" charset="0"/>
                <a:cs typeface="Times New Roman" pitchFamily="18" charset="0"/>
              </a:rPr>
              <a:t>Patient is an 89 year old male admitted with </a:t>
            </a:r>
            <a:r>
              <a:rPr lang="en-US" sz="2800" dirty="0" err="1">
                <a:latin typeface="Times New Roman" pitchFamily="18" charset="0"/>
                <a:cs typeface="Times New Roman" pitchFamily="18" charset="0"/>
              </a:rPr>
              <a:t>Hyperkalemia</a:t>
            </a:r>
            <a:r>
              <a:rPr lang="en-US" sz="2800" dirty="0">
                <a:latin typeface="Times New Roman" pitchFamily="18" charset="0"/>
                <a:cs typeface="Times New Roman" pitchFamily="18" charset="0"/>
              </a:rPr>
              <a:t>, ESRD, HTN, and Bladder Cancer. </a:t>
            </a:r>
            <a:r>
              <a:rPr lang="en-US" sz="2800" dirty="0" smtClean="0">
                <a:latin typeface="Times New Roman" pitchFamily="18" charset="0"/>
                <a:cs typeface="Times New Roman" pitchFamily="18" charset="0"/>
              </a:rPr>
              <a:t>Patient’s </a:t>
            </a:r>
            <a:r>
              <a:rPr lang="en-US" sz="2800" dirty="0">
                <a:latin typeface="Times New Roman" pitchFamily="18" charset="0"/>
                <a:cs typeface="Times New Roman" pitchFamily="18" charset="0"/>
              </a:rPr>
              <a:t>past medical history includes recurrent bladder carcinoma, CVA, hernia repair and hemodyalisis. Patient was admitted due to weakness and 2 weeks of diarrhea for which he had refused to be dialyzed for 7 days.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Patient </a:t>
            </a:r>
            <a:r>
              <a:rPr lang="en-US" sz="2800" dirty="0">
                <a:latin typeface="Times New Roman" pitchFamily="18" charset="0"/>
                <a:cs typeface="Times New Roman" pitchFamily="18" charset="0"/>
              </a:rPr>
              <a:t>lives at home with wife and daughter who are both his healthcare surrogates. Based on patient’s poor prognosis, oncologist had recommended on previous admissions that patient be made Hospice Care with comfort measures. </a:t>
            </a:r>
            <a:endParaRPr lang="en-US" sz="2800" dirty="0" smtClean="0">
              <a:latin typeface="Times New Roman" pitchFamily="18" charset="0"/>
              <a:cs typeface="Times New Roman" pitchFamily="18" charset="0"/>
            </a:endParaRPr>
          </a:p>
        </p:txBody>
      </p:sp>
      <p:pic>
        <p:nvPicPr>
          <p:cNvPr id="5" name="Picture 4"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Case #1 Cont.</a:t>
            </a:r>
            <a:endParaRPr lang="en-US" b="1" dirty="0">
              <a:latin typeface="Times New Roman" pitchFamily="18" charset="0"/>
              <a:cs typeface="Times New Roman" pitchFamily="18" charset="0"/>
            </a:endParaRPr>
          </a:p>
        </p:txBody>
      </p:sp>
      <p:sp>
        <p:nvSpPr>
          <p:cNvPr id="4" name="Content Placeholder 3"/>
          <p:cNvSpPr>
            <a:spLocks noGrp="1"/>
          </p:cNvSpPr>
          <p:nvPr>
            <p:ph idx="1"/>
          </p:nvPr>
        </p:nvSpPr>
        <p:spPr>
          <a:xfrm>
            <a:off x="990600" y="1600200"/>
            <a:ext cx="7943088" cy="4953000"/>
          </a:xfrm>
        </p:spPr>
        <p:txBody>
          <a:bodyPr>
            <a:normAutofit fontScale="92500" lnSpcReduction="10000"/>
          </a:bodyPr>
          <a:lstStyle/>
          <a:p>
            <a:pPr>
              <a:buNone/>
            </a:pPr>
            <a:r>
              <a:rPr lang="en-US" dirty="0" smtClean="0">
                <a:latin typeface="Times New Roman" pitchFamily="18" charset="0"/>
                <a:cs typeface="Times New Roman" pitchFamily="18" charset="0"/>
              </a:rPr>
              <a:t>Daughter and wife have refused Hospice care and want patient to be dialyzed and continue aggressive treatment to include full resuscitation if cardiopulmonary arrest. Daughter and wife have requested all physicians to refrain from speaking to patient about his prognosis. </a:t>
            </a:r>
          </a:p>
          <a:p>
            <a:pPr>
              <a:buNone/>
            </a:pPr>
            <a:r>
              <a:rPr lang="en-US" dirty="0" smtClean="0">
                <a:latin typeface="Times New Roman" pitchFamily="18" charset="0"/>
                <a:cs typeface="Times New Roman" pitchFamily="18" charset="0"/>
              </a:rPr>
              <a:t>At this time all physicians have followed daughter and wife’s request not let patient know that his cancer has returned, except for the “new” attending physician.</a:t>
            </a:r>
          </a:p>
          <a:p>
            <a:pPr>
              <a:buNone/>
            </a:pPr>
            <a:endParaRPr lang="en-US" dirty="0"/>
          </a:p>
        </p:txBody>
      </p:sp>
      <p:pic>
        <p:nvPicPr>
          <p:cNvPr id="5" name="Picture 4"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Morals</a:t>
            </a:r>
          </a:p>
        </p:txBody>
      </p:sp>
      <p:sp>
        <p:nvSpPr>
          <p:cNvPr id="16387" name="Rectangle 3"/>
          <p:cNvSpPr>
            <a:spLocks noGrp="1" noChangeArrowheads="1"/>
          </p:cNvSpPr>
          <p:nvPr>
            <p:ph idx="1"/>
          </p:nvPr>
        </p:nvSpPr>
        <p:spPr>
          <a:xfrm>
            <a:off x="1219200" y="1905000"/>
            <a:ext cx="7714488" cy="4343400"/>
          </a:xfrm>
        </p:spPr>
        <p:txBody>
          <a:bodyPr/>
          <a:lstStyle/>
          <a:p>
            <a:pPr eaLnBrk="1" hangingPunct="1"/>
            <a:r>
              <a:rPr lang="en-US" dirty="0" smtClean="0"/>
              <a:t>An individual’s own code for acceptable behavior</a:t>
            </a:r>
          </a:p>
          <a:p>
            <a:pPr eaLnBrk="1" hangingPunct="1"/>
            <a:r>
              <a:rPr lang="en-US" dirty="0" smtClean="0"/>
              <a:t>They arise from an individual’s conscience</a:t>
            </a:r>
          </a:p>
          <a:p>
            <a:pPr eaLnBrk="1" hangingPunct="1"/>
            <a:r>
              <a:rPr lang="en-US" dirty="0" smtClean="0"/>
              <a:t>They act as a guide for individual behavior</a:t>
            </a:r>
          </a:p>
          <a:p>
            <a:pPr eaLnBrk="1" hangingPunct="1"/>
            <a:r>
              <a:rPr lang="en-US" dirty="0" smtClean="0"/>
              <a:t>They are Learned</a:t>
            </a:r>
          </a:p>
        </p:txBody>
      </p:sp>
      <p:pic>
        <p:nvPicPr>
          <p:cNvPr id="7171" name="Picture 3" descr="C:\Documents and Settings\maggiep.AD\Local Settings\Temporary Internet Files\Content.IE5\0L45MPC5\MP900442223[1].jpg"/>
          <p:cNvPicPr>
            <a:picLocks noChangeAspect="1" noChangeArrowheads="1"/>
          </p:cNvPicPr>
          <p:nvPr/>
        </p:nvPicPr>
        <p:blipFill>
          <a:blip r:embed="rId2" cstate="print"/>
          <a:srcRect/>
          <a:stretch>
            <a:fillRect/>
          </a:stretch>
        </p:blipFill>
        <p:spPr bwMode="auto">
          <a:xfrm>
            <a:off x="4953000" y="4191000"/>
            <a:ext cx="3352800" cy="2235200"/>
          </a:xfrm>
          <a:prstGeom prst="rect">
            <a:avLst/>
          </a:prstGeom>
          <a:ln>
            <a:noFill/>
          </a:ln>
          <a:effectLst>
            <a:softEdge rad="112500"/>
          </a:effectLst>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3000" y="1600200"/>
            <a:ext cx="3810000" cy="4031873"/>
          </a:xfrm>
          <a:prstGeom prst="rect">
            <a:avLst/>
          </a:prstGeom>
          <a:noFill/>
        </p:spPr>
        <p:txBody>
          <a:bodyPr wrap="square" rtlCol="0">
            <a:spAutoFit/>
          </a:bodyPr>
          <a:lstStyle/>
          <a:p>
            <a:pPr marL="514350" indent="-514350">
              <a:buFont typeface="Arial" pitchFamily="34" charset="0"/>
              <a:buChar char="•"/>
            </a:pPr>
            <a:r>
              <a:rPr lang="en-US" sz="3200" dirty="0" smtClean="0">
                <a:latin typeface="Times New Roman" pitchFamily="18" charset="0"/>
                <a:cs typeface="Times New Roman" pitchFamily="18" charset="0"/>
              </a:rPr>
              <a:t>Autonomy?</a:t>
            </a:r>
            <a:endParaRPr lang="en-US" sz="3200" dirty="0">
              <a:latin typeface="Times New Roman" pitchFamily="18" charset="0"/>
              <a:cs typeface="Times New Roman" pitchFamily="18" charset="0"/>
            </a:endParaRPr>
          </a:p>
          <a:p>
            <a:pPr marL="514350" indent="-514350">
              <a:buFont typeface="Arial" pitchFamily="34" charset="0"/>
              <a:buChar char="•"/>
            </a:pPr>
            <a:r>
              <a:rPr lang="en-US" sz="3200" dirty="0" smtClean="0">
                <a:latin typeface="Times New Roman" pitchFamily="18" charset="0"/>
                <a:cs typeface="Times New Roman" pitchFamily="18" charset="0"/>
              </a:rPr>
              <a:t>Nonmaleficence?</a:t>
            </a:r>
          </a:p>
          <a:p>
            <a:pPr marL="514350" indent="-514350">
              <a:buFont typeface="Arial" pitchFamily="34" charset="0"/>
              <a:buChar char="•"/>
            </a:pPr>
            <a:r>
              <a:rPr lang="en-US" sz="3200" dirty="0" smtClean="0">
                <a:latin typeface="Times New Roman" pitchFamily="18" charset="0"/>
                <a:cs typeface="Times New Roman" pitchFamily="18" charset="0"/>
              </a:rPr>
              <a:t>Beneficence?</a:t>
            </a:r>
          </a:p>
          <a:p>
            <a:pPr marL="514350" indent="-514350">
              <a:buFont typeface="Arial" pitchFamily="34" charset="0"/>
              <a:buChar char="•"/>
            </a:pPr>
            <a:r>
              <a:rPr lang="en-US" sz="3200" dirty="0" smtClean="0">
                <a:latin typeface="Times New Roman" pitchFamily="18" charset="0"/>
                <a:cs typeface="Times New Roman" pitchFamily="18" charset="0"/>
              </a:rPr>
              <a:t>Justice?</a:t>
            </a:r>
          </a:p>
          <a:p>
            <a:pPr marL="514350" indent="-514350">
              <a:buFont typeface="Arial" pitchFamily="34" charset="0"/>
              <a:buChar char="•"/>
            </a:pPr>
            <a:r>
              <a:rPr lang="en-US" sz="3200" dirty="0" smtClean="0">
                <a:latin typeface="Times New Roman" pitchFamily="18" charset="0"/>
                <a:cs typeface="Times New Roman" pitchFamily="18" charset="0"/>
              </a:rPr>
              <a:t>Fidelity?</a:t>
            </a:r>
          </a:p>
          <a:p>
            <a:pPr marL="514350" indent="-514350">
              <a:buFont typeface="Arial" pitchFamily="34" charset="0"/>
              <a:buChar char="•"/>
            </a:pPr>
            <a:r>
              <a:rPr lang="en-US" sz="3200" dirty="0" smtClean="0">
                <a:latin typeface="Times New Roman" pitchFamily="18" charset="0"/>
                <a:cs typeface="Times New Roman" pitchFamily="18" charset="0"/>
              </a:rPr>
              <a:t>Confidentiality?</a:t>
            </a:r>
          </a:p>
          <a:p>
            <a:pPr marL="514350" indent="-514350">
              <a:buFont typeface="Arial" pitchFamily="34" charset="0"/>
              <a:buChar char="•"/>
            </a:pPr>
            <a:r>
              <a:rPr lang="en-US" sz="3200" dirty="0" smtClean="0">
                <a:latin typeface="Times New Roman" pitchFamily="18" charset="0"/>
                <a:cs typeface="Times New Roman" pitchFamily="18" charset="0"/>
              </a:rPr>
              <a:t>Veracity?</a:t>
            </a:r>
          </a:p>
          <a:p>
            <a:pPr marL="514350" indent="-514350">
              <a:buFont typeface="Arial" pitchFamily="34" charset="0"/>
              <a:buChar char="•"/>
            </a:pPr>
            <a:r>
              <a:rPr lang="en-US" sz="3200" dirty="0" smtClean="0">
                <a:latin typeface="Times New Roman" pitchFamily="18" charset="0"/>
                <a:cs typeface="Times New Roman" pitchFamily="18" charset="0"/>
              </a:rPr>
              <a:t>Accountability?</a:t>
            </a:r>
            <a:endParaRPr lang="en-US" sz="3200" dirty="0">
              <a:latin typeface="Times New Roman" pitchFamily="18" charset="0"/>
              <a:cs typeface="Times New Roman" pitchFamily="18" charset="0"/>
            </a:endParaRPr>
          </a:p>
        </p:txBody>
      </p:sp>
      <p:sp>
        <p:nvSpPr>
          <p:cNvPr id="6" name="TextBox 5"/>
          <p:cNvSpPr txBox="1"/>
          <p:nvPr/>
        </p:nvSpPr>
        <p:spPr>
          <a:xfrm>
            <a:off x="1143000" y="304800"/>
            <a:ext cx="7696200" cy="707886"/>
          </a:xfrm>
          <a:prstGeom prst="rect">
            <a:avLst/>
          </a:prstGeom>
        </p:spPr>
        <p:style>
          <a:lnRef idx="0">
            <a:scrgbClr r="0" g="0" b="0"/>
          </a:lnRef>
          <a:fillRef idx="1003">
            <a:schemeClr val="lt2"/>
          </a:fillRef>
          <a:effectRef idx="0">
            <a:scrgbClr r="0" g="0" b="0"/>
          </a:effectRef>
          <a:fontRef idx="major"/>
        </p:style>
        <p:txBody>
          <a:bodyPr wrap="square" rtlCol="0">
            <a:spAutoFit/>
          </a:bodyPr>
          <a:lstStyle/>
          <a:p>
            <a:pPr algn="ctr"/>
            <a:r>
              <a:rPr lang="en-US" sz="4000" b="1" dirty="0" smtClean="0">
                <a:latin typeface="Times New Roman" pitchFamily="18" charset="0"/>
                <a:cs typeface="Times New Roman" pitchFamily="18" charset="0"/>
              </a:rPr>
              <a:t>Is there an Ethical dilemma?</a:t>
            </a:r>
          </a:p>
        </p:txBody>
      </p:sp>
      <p:pic>
        <p:nvPicPr>
          <p:cNvPr id="2050" name="Picture 2" descr="C:\Documents and Settings\maggiep.AD\Local Settings\Temporary Internet Files\Content.IE5\0L45MPC5\MC900078711[1].wmf"/>
          <p:cNvPicPr>
            <a:picLocks noChangeAspect="1" noChangeArrowheads="1"/>
          </p:cNvPicPr>
          <p:nvPr/>
        </p:nvPicPr>
        <p:blipFill>
          <a:blip r:embed="rId2" cstate="print"/>
          <a:srcRect/>
          <a:stretch>
            <a:fillRect/>
          </a:stretch>
        </p:blipFill>
        <p:spPr bwMode="auto">
          <a:xfrm>
            <a:off x="6705600" y="1676400"/>
            <a:ext cx="1622066" cy="3934305"/>
          </a:xfrm>
          <a:prstGeom prst="rect">
            <a:avLst/>
          </a:prstGeom>
          <a:noFill/>
        </p:spPr>
      </p:pic>
      <p:pic>
        <p:nvPicPr>
          <p:cNvPr id="7" name="Picture 6"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What would you do?</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600200"/>
            <a:ext cx="7790688" cy="4648200"/>
          </a:xfrm>
        </p:spPr>
        <p:txBody>
          <a:bodyPr/>
          <a:lstStyle/>
          <a:p>
            <a:pPr>
              <a:lnSpc>
                <a:spcPct val="95000"/>
              </a:lnSpc>
            </a:pPr>
            <a:r>
              <a:rPr lang="en-US" dirty="0" smtClean="0">
                <a:latin typeface="Times New Roman" pitchFamily="18" charset="0"/>
                <a:cs typeface="Times New Roman" pitchFamily="18" charset="0"/>
              </a:rPr>
              <a:t>Tell “new” physician to get on board with the rest of the healthcare providers in following the wife and daughter’s request…</a:t>
            </a:r>
          </a:p>
          <a:p>
            <a:pPr>
              <a:lnSpc>
                <a:spcPct val="95000"/>
              </a:lnSpc>
            </a:pPr>
            <a:r>
              <a:rPr lang="en-US" dirty="0" smtClean="0">
                <a:latin typeface="Times New Roman" pitchFamily="18" charset="0"/>
                <a:cs typeface="Times New Roman" pitchFamily="18" charset="0"/>
              </a:rPr>
              <a:t>Tell the patient that his wife and daughter are keeping information from him…</a:t>
            </a:r>
          </a:p>
          <a:p>
            <a:pPr>
              <a:lnSpc>
                <a:spcPct val="95000"/>
              </a:lnSpc>
            </a:pPr>
            <a:r>
              <a:rPr lang="en-US" dirty="0" smtClean="0">
                <a:latin typeface="Times New Roman" pitchFamily="18" charset="0"/>
                <a:cs typeface="Times New Roman" pitchFamily="18" charset="0"/>
              </a:rPr>
              <a:t>Do nothing…</a:t>
            </a:r>
            <a:endParaRPr lang="en-US" dirty="0" smtClean="0"/>
          </a:p>
          <a:p>
            <a:pPr>
              <a:lnSpc>
                <a:spcPct val="95000"/>
              </a:lnSpc>
            </a:pPr>
            <a:r>
              <a:rPr lang="en-US" dirty="0" smtClean="0">
                <a:latin typeface="Times New Roman" pitchFamily="18" charset="0"/>
                <a:cs typeface="Times New Roman" pitchFamily="18" charset="0"/>
              </a:rPr>
              <a:t>Call for an ethics consult?</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868362"/>
          </a:xfrm>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25603" name="Content Placeholder 2"/>
          <p:cNvSpPr>
            <a:spLocks noGrp="1"/>
          </p:cNvSpPr>
          <p:nvPr>
            <p:ph idx="1"/>
          </p:nvPr>
        </p:nvSpPr>
        <p:spPr>
          <a:xfrm>
            <a:off x="1143000" y="1447800"/>
            <a:ext cx="7696200" cy="48006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Resolution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866888" cy="4953000"/>
          </a:xfrm>
        </p:spPr>
        <p:txBody>
          <a:bodyPr>
            <a:normAutofit fontScale="85000" lnSpcReduction="20000"/>
          </a:bodyPr>
          <a:lstStyle/>
          <a:p>
            <a:r>
              <a:rPr lang="en-US" dirty="0" smtClean="0"/>
              <a:t>Ethics spoke with Attending physician and plan was to speak first with daughter and wife regarding their role as health care surrogates. </a:t>
            </a:r>
          </a:p>
          <a:p>
            <a:r>
              <a:rPr lang="en-US" dirty="0" smtClean="0"/>
              <a:t>Attending physician, healthcare team, and ethics would then meet with patient and inquire if he wanted information regarding his prognosis and/or medical care.</a:t>
            </a:r>
          </a:p>
          <a:p>
            <a:r>
              <a:rPr lang="en-US" dirty="0" smtClean="0"/>
              <a:t>After speaking with daughter, wife, and patient individually and obtaining a clearer understanding of the patient’s wishes, and the clarification of the healthcare surrogates role,  a family conference would be scheduled with health care team and family to summarize the findings…</a:t>
            </a:r>
          </a:p>
          <a:p>
            <a:endParaRPr lang="en-US" dirty="0"/>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Resolution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866888" cy="4800600"/>
          </a:xfrm>
        </p:spPr>
        <p:txBody>
          <a:bodyPr/>
          <a:lstStyle/>
          <a:p>
            <a:r>
              <a:rPr lang="en-US" dirty="0" smtClean="0">
                <a:latin typeface="Times New Roman" pitchFamily="18" charset="0"/>
                <a:cs typeface="Times New Roman" pitchFamily="18" charset="0"/>
              </a:rPr>
              <a:t>Things never go as you plan them…</a:t>
            </a:r>
          </a:p>
          <a:p>
            <a:r>
              <a:rPr lang="en-US" dirty="0" smtClean="0">
                <a:latin typeface="Times New Roman" pitchFamily="18" charset="0"/>
                <a:cs typeface="Times New Roman" pitchFamily="18" charset="0"/>
              </a:rPr>
              <a:t>Daughter refused to have wife speak with the team</a:t>
            </a:r>
          </a:p>
          <a:p>
            <a:r>
              <a:rPr lang="en-US" dirty="0" smtClean="0">
                <a:latin typeface="Times New Roman" pitchFamily="18" charset="0"/>
                <a:cs typeface="Times New Roman" pitchFamily="18" charset="0"/>
              </a:rPr>
              <a:t>Daughter wanted to be part of the conversation when attending spoke to her father to inquire if he wanted information or not…</a:t>
            </a:r>
          </a:p>
          <a:p>
            <a:r>
              <a:rPr lang="en-US" dirty="0" smtClean="0">
                <a:latin typeface="Times New Roman" pitchFamily="18" charset="0"/>
                <a:cs typeface="Times New Roman" pitchFamily="18" charset="0"/>
              </a:rPr>
              <a:t>Attending agreed to let daughter be present during the conversation (mistake)</a:t>
            </a:r>
            <a:endParaRPr lang="en-US" dirty="0">
              <a:latin typeface="Times New Roman" pitchFamily="18" charset="0"/>
              <a:cs typeface="Times New Roman" pitchFamily="18" charset="0"/>
            </a:endParaRP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5250" cy="868362"/>
          </a:xfrm>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Case # 2</a:t>
            </a:r>
            <a:endParaRPr lang="en-US" b="1" dirty="0">
              <a:latin typeface="Times New Roman" pitchFamily="18" charset="0"/>
              <a:cs typeface="Times New Roman" pitchFamily="18" charset="0"/>
            </a:endParaRPr>
          </a:p>
        </p:txBody>
      </p:sp>
      <p:sp>
        <p:nvSpPr>
          <p:cNvPr id="46083" name="Content Placeholder 2"/>
          <p:cNvSpPr>
            <a:spLocks noGrp="1"/>
          </p:cNvSpPr>
          <p:nvPr>
            <p:ph idx="1"/>
          </p:nvPr>
        </p:nvSpPr>
        <p:spPr>
          <a:xfrm>
            <a:off x="990600" y="1447800"/>
            <a:ext cx="7924800" cy="5181600"/>
          </a:xfrm>
        </p:spPr>
        <p:txBody>
          <a:bodyPr>
            <a:normAutofit fontScale="92500"/>
          </a:bodyPr>
          <a:lstStyle/>
          <a:p>
            <a:pPr>
              <a:buFont typeface="Wingdings 2" pitchFamily="18" charset="2"/>
              <a:buNone/>
            </a:pPr>
            <a:r>
              <a:rPr lang="en-US" sz="2400" dirty="0" smtClean="0">
                <a:latin typeface="Times New Roman" pitchFamily="18" charset="0"/>
                <a:cs typeface="Times New Roman" pitchFamily="18" charset="0"/>
              </a:rPr>
              <a:t>88 year old male with extensive medical history including end stage Parkinson's disease. He was admitted due to pneumonia and was intubated and now is in Intensive care unit.  Patient’s wife was identified as proxy since patient had never completed an Advance Directive or had a Living Will. </a:t>
            </a:r>
          </a:p>
          <a:p>
            <a:pPr>
              <a:buFont typeface="Wingdings 2" pitchFamily="18" charset="2"/>
              <a:buNone/>
            </a:pPr>
            <a:r>
              <a:rPr lang="en-US" sz="2400" dirty="0" smtClean="0">
                <a:latin typeface="Times New Roman" pitchFamily="18" charset="0"/>
                <a:cs typeface="Times New Roman" pitchFamily="18" charset="0"/>
              </a:rPr>
              <a:t>2 weeks have passed and patient has been unable to be weaned from ventilator. </a:t>
            </a:r>
          </a:p>
          <a:p>
            <a:pPr>
              <a:buFont typeface="Wingdings 2" pitchFamily="18" charset="2"/>
              <a:buNone/>
            </a:pPr>
            <a:r>
              <a:rPr lang="en-US" sz="2400" dirty="0" smtClean="0">
                <a:latin typeface="Times New Roman" pitchFamily="18" charset="0"/>
                <a:cs typeface="Times New Roman" pitchFamily="18" charset="0"/>
              </a:rPr>
              <a:t>Wife continues to indicate she wants to take patient home on the ventilator…</a:t>
            </a:r>
          </a:p>
          <a:p>
            <a:pPr>
              <a:buFont typeface="Wingdings 2" pitchFamily="18" charset="2"/>
              <a:buNone/>
            </a:pPr>
            <a:r>
              <a:rPr lang="en-US" sz="2400" dirty="0" smtClean="0">
                <a:latin typeface="Times New Roman" pitchFamily="18" charset="0"/>
                <a:cs typeface="Times New Roman" pitchFamily="18" charset="0"/>
              </a:rPr>
              <a:t>Attending physician did not feel that wife’s request to take patient home were realistic nor did he feel patient would have “</a:t>
            </a:r>
            <a:r>
              <a:rPr lang="en-US" sz="2400" i="1" dirty="0" smtClean="0">
                <a:latin typeface="Times New Roman" pitchFamily="18" charset="0"/>
                <a:cs typeface="Times New Roman" pitchFamily="18" charset="0"/>
              </a:rPr>
              <a:t>a good quality of life</a:t>
            </a:r>
            <a:r>
              <a:rPr lang="en-US" sz="2400" dirty="0" smtClean="0">
                <a:latin typeface="Times New Roman" pitchFamily="18" charset="0"/>
                <a:cs typeface="Times New Roman" pitchFamily="18" charset="0"/>
              </a:rPr>
              <a:t>.”</a:t>
            </a:r>
          </a:p>
          <a:p>
            <a:pPr>
              <a:buFont typeface="Wingdings 2" pitchFamily="18" charset="2"/>
              <a:buNone/>
            </a:pPr>
            <a:r>
              <a:rPr lang="en-US" sz="2400" dirty="0" smtClean="0">
                <a:latin typeface="Times New Roman" pitchFamily="18" charset="0"/>
                <a:cs typeface="Times New Roman" pitchFamily="18" charset="0"/>
              </a:rPr>
              <a:t> His recommendations were Comfort Measure/Withdraw of life support.</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Case # 2 Continued</a:t>
            </a:r>
            <a:endParaRPr lang="en-US" b="1" dirty="0">
              <a:latin typeface="Times New Roman" pitchFamily="18" charset="0"/>
              <a:cs typeface="Times New Roman" pitchFamily="18" charset="0"/>
            </a:endParaRPr>
          </a:p>
        </p:txBody>
      </p:sp>
      <p:sp>
        <p:nvSpPr>
          <p:cNvPr id="47107" name="Content Placeholder 2"/>
          <p:cNvSpPr>
            <a:spLocks noGrp="1"/>
          </p:cNvSpPr>
          <p:nvPr>
            <p:ph idx="1"/>
          </p:nvPr>
        </p:nvSpPr>
        <p:spPr>
          <a:xfrm>
            <a:off x="990600" y="1447800"/>
            <a:ext cx="8153400" cy="4800600"/>
          </a:xfrm>
        </p:spPr>
        <p:txBody>
          <a:bodyPr>
            <a:normAutofit fontScale="92500" lnSpcReduction="10000"/>
          </a:bodyPr>
          <a:lstStyle/>
          <a:p>
            <a:pPr>
              <a:buFont typeface="Wingdings 2" pitchFamily="18" charset="2"/>
              <a:buNone/>
            </a:pPr>
            <a:r>
              <a:rPr lang="en-US" dirty="0" smtClean="0">
                <a:latin typeface="Times New Roman" pitchFamily="18" charset="0"/>
                <a:cs typeface="Times New Roman" pitchFamily="18" charset="0"/>
              </a:rPr>
              <a:t>Palliative Care is involved and many family conferences have been held.  Wife refuses to make patient a Do Not Resuscitate, or sign any type of withdrawal papers. She wants “full care”</a:t>
            </a:r>
          </a:p>
          <a:p>
            <a:pPr>
              <a:buFont typeface="Wingdings 2" pitchFamily="18" charset="2"/>
              <a:buNone/>
            </a:pPr>
            <a:r>
              <a:rPr lang="en-US" dirty="0" smtClean="0">
                <a:latin typeface="Times New Roman" pitchFamily="18" charset="0"/>
                <a:cs typeface="Times New Roman" pitchFamily="18" charset="0"/>
              </a:rPr>
              <a:t>She continues to verbalize she wants to take patient home.</a:t>
            </a:r>
          </a:p>
          <a:p>
            <a:pPr>
              <a:buFont typeface="Wingdings 2" pitchFamily="18" charset="2"/>
              <a:buNone/>
            </a:pPr>
            <a:r>
              <a:rPr lang="en-US" dirty="0" smtClean="0">
                <a:latin typeface="Times New Roman" pitchFamily="18" charset="0"/>
                <a:cs typeface="Times New Roman" pitchFamily="18" charset="0"/>
              </a:rPr>
              <a:t>Wife had full time 24 hour care team at home taking care of patient and she wants to take him home. </a:t>
            </a:r>
          </a:p>
          <a:p>
            <a:pPr>
              <a:buFont typeface="Wingdings 2" pitchFamily="18" charset="2"/>
              <a:buNone/>
            </a:pPr>
            <a:r>
              <a:rPr lang="en-US" dirty="0" smtClean="0">
                <a:latin typeface="Times New Roman" pitchFamily="18" charset="0"/>
                <a:cs typeface="Times New Roman" pitchFamily="18" charset="0"/>
              </a:rPr>
              <a:t>Ethics consult is called by attending physician….</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What would you do?</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219200" y="1752600"/>
            <a:ext cx="7714488" cy="4495800"/>
          </a:xfrm>
        </p:spPr>
        <p:txBody>
          <a:bodyPr/>
          <a:lstStyle/>
          <a:p>
            <a:r>
              <a:rPr lang="en-US" dirty="0" smtClean="0"/>
              <a:t>Try to convince wife that a DNR would be the best for the patient in his condition…</a:t>
            </a:r>
          </a:p>
          <a:p>
            <a:r>
              <a:rPr lang="en-US" dirty="0" smtClean="0"/>
              <a:t>Speak to physician to find out what he plans to do next…</a:t>
            </a:r>
          </a:p>
          <a:p>
            <a:r>
              <a:rPr lang="en-US" dirty="0" smtClean="0"/>
              <a:t>Call for an ethics consult</a:t>
            </a:r>
          </a:p>
          <a:p>
            <a:endParaRPr lang="en-US" dirty="0"/>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49155" name="Content Placeholder 2"/>
          <p:cNvSpPr>
            <a:spLocks noGrp="1"/>
          </p:cNvSpPr>
          <p:nvPr>
            <p:ph idx="1"/>
          </p:nvPr>
        </p:nvSpPr>
        <p:spPr>
          <a:xfrm>
            <a:off x="1143000" y="1676400"/>
            <a:ext cx="7791450" cy="48768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28600"/>
            <a:ext cx="7499350" cy="838200"/>
          </a:xfrm>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Resolution</a:t>
            </a:r>
            <a:endParaRPr lang="en-US" b="1" dirty="0">
              <a:latin typeface="Times New Roman" pitchFamily="18" charset="0"/>
              <a:cs typeface="Times New Roman" pitchFamily="18" charset="0"/>
            </a:endParaRPr>
          </a:p>
        </p:txBody>
      </p:sp>
      <p:sp>
        <p:nvSpPr>
          <p:cNvPr id="50179" name="Content Placeholder 2"/>
          <p:cNvSpPr>
            <a:spLocks noGrp="1"/>
          </p:cNvSpPr>
          <p:nvPr>
            <p:ph idx="1"/>
          </p:nvPr>
        </p:nvSpPr>
        <p:spPr>
          <a:xfrm>
            <a:off x="990600" y="1447800"/>
            <a:ext cx="7772400" cy="4800600"/>
          </a:xfrm>
        </p:spPr>
        <p:txBody>
          <a:bodyPr>
            <a:normAutofit fontScale="92500" lnSpcReduction="10000"/>
          </a:bodyPr>
          <a:lstStyle/>
          <a:p>
            <a:pPr>
              <a:buFont typeface="Wingdings 2" pitchFamily="18" charset="2"/>
              <a:buNone/>
            </a:pPr>
            <a:r>
              <a:rPr lang="en-US" sz="2800" dirty="0" smtClean="0">
                <a:latin typeface="Times New Roman" pitchFamily="18" charset="0"/>
                <a:cs typeface="Times New Roman" pitchFamily="18" charset="0"/>
              </a:rPr>
              <a:t>Palliative Care and ethics consultant met with wife and she understood that if he went home, he would have to have a tracheotomy.  Recommendations from team was to arrange Respiratory department to show caregivers and wife how to take care of patient once he was at home with tracheotomy.</a:t>
            </a:r>
          </a:p>
          <a:p>
            <a:pPr>
              <a:buFont typeface="Wingdings 2" pitchFamily="18" charset="2"/>
              <a:buNone/>
            </a:pPr>
            <a:r>
              <a:rPr lang="en-US" sz="2800" dirty="0" smtClean="0">
                <a:latin typeface="Times New Roman" pitchFamily="18" charset="0"/>
                <a:cs typeface="Times New Roman" pitchFamily="18" charset="0"/>
              </a:rPr>
              <a:t>Wife agrees to tracheotomy and a consult is requested.</a:t>
            </a:r>
          </a:p>
          <a:p>
            <a:pPr>
              <a:buFont typeface="Wingdings 2" pitchFamily="18" charset="2"/>
              <a:buNone/>
            </a:pPr>
            <a:r>
              <a:rPr lang="en-US" sz="2800" dirty="0" smtClean="0">
                <a:latin typeface="Times New Roman" pitchFamily="18" charset="0"/>
                <a:cs typeface="Times New Roman" pitchFamily="18" charset="0"/>
              </a:rPr>
              <a:t>Wife was also informed of him having to go to a skilled nursing facility first and then after he was stronger would be able to go home. </a:t>
            </a:r>
          </a:p>
          <a:p>
            <a:pPr>
              <a:buFont typeface="Wingdings 2" pitchFamily="18" charset="2"/>
              <a:buNone/>
            </a:pPr>
            <a:r>
              <a:rPr lang="en-US" sz="2800" dirty="0" smtClean="0">
                <a:latin typeface="Times New Roman" pitchFamily="18" charset="0"/>
                <a:cs typeface="Times New Roman" pitchFamily="18" charset="0"/>
              </a:rPr>
              <a:t>Patient was </a:t>
            </a:r>
            <a:r>
              <a:rPr lang="en-US" sz="2800" dirty="0" err="1" smtClean="0">
                <a:latin typeface="Times New Roman" pitchFamily="18" charset="0"/>
                <a:cs typeface="Times New Roman" pitchFamily="18" charset="0"/>
              </a:rPr>
              <a:t>trached</a:t>
            </a:r>
            <a:r>
              <a:rPr lang="en-US" sz="2800" dirty="0" smtClean="0">
                <a:latin typeface="Times New Roman" pitchFamily="18" charset="0"/>
                <a:cs typeface="Times New Roman" pitchFamily="18" charset="0"/>
              </a:rPr>
              <a:t> and discharge to skilled nursing facility for rehab.</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19200" y="274638"/>
            <a:ext cx="7467600" cy="868362"/>
          </a:xfrm>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Ethics</a:t>
            </a:r>
          </a:p>
        </p:txBody>
      </p:sp>
      <p:sp>
        <p:nvSpPr>
          <p:cNvPr id="17411" name="Rectangle 3"/>
          <p:cNvSpPr>
            <a:spLocks noGrp="1" noChangeArrowheads="1"/>
          </p:cNvSpPr>
          <p:nvPr>
            <p:ph idx="1"/>
          </p:nvPr>
        </p:nvSpPr>
        <p:spPr>
          <a:xfrm>
            <a:off x="1066800" y="1600200"/>
            <a:ext cx="4572000" cy="5029200"/>
          </a:xfrm>
        </p:spPr>
        <p:txBody>
          <a:bodyPr>
            <a:normAutofit fontScale="92500" lnSpcReduction="10000"/>
          </a:bodyPr>
          <a:lstStyle/>
          <a:p>
            <a:pPr eaLnBrk="1" hangingPunct="1"/>
            <a:r>
              <a:rPr lang="en-US" dirty="0" smtClean="0"/>
              <a:t>Ethics deals with the “rightness” or “wrongness” of human behavior</a:t>
            </a:r>
          </a:p>
          <a:p>
            <a:pPr eaLnBrk="1" hangingPunct="1"/>
            <a:r>
              <a:rPr lang="en-US" dirty="0" smtClean="0"/>
              <a:t>Concerned with the motivation behind the behavior</a:t>
            </a:r>
          </a:p>
          <a:p>
            <a:pPr eaLnBrk="1" hangingPunct="1"/>
            <a:r>
              <a:rPr lang="en-US" dirty="0" smtClean="0"/>
              <a:t>Bioethics is the application of these principles to life-and-death issues</a:t>
            </a:r>
          </a:p>
        </p:txBody>
      </p:sp>
      <p:pic>
        <p:nvPicPr>
          <p:cNvPr id="4" name="Content Placeholder 3"/>
          <p:cNvPicPr>
            <a:picLocks noChangeAspect="1" noChangeArrowheads="1"/>
          </p:cNvPicPr>
          <p:nvPr/>
        </p:nvPicPr>
        <p:blipFill>
          <a:blip r:embed="rId3" cstate="print"/>
          <a:srcRect/>
          <a:stretch>
            <a:fillRect/>
          </a:stretch>
        </p:blipFill>
        <p:spPr>
          <a:xfrm>
            <a:off x="5791200" y="2362200"/>
            <a:ext cx="2823676" cy="2667000"/>
          </a:xfrm>
          <a:prstGeom prst="rect">
            <a:avLst/>
          </a:prstGeom>
          <a:noFill/>
        </p:spPr>
      </p:pic>
      <p:pic>
        <p:nvPicPr>
          <p:cNvPr id="5" name="Picture 4" descr="logo-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435100" y="274638"/>
            <a:ext cx="7499350" cy="6397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b="1" dirty="0" smtClean="0">
                <a:solidFill>
                  <a:schemeClr val="tx2">
                    <a:satMod val="130000"/>
                  </a:schemeClr>
                </a:solidFill>
                <a:latin typeface="Times New Roman" pitchFamily="18" charset="0"/>
                <a:cs typeface="Times New Roman" pitchFamily="18" charset="0"/>
              </a:rPr>
              <a:t>Case #3</a:t>
            </a:r>
          </a:p>
        </p:txBody>
      </p:sp>
      <p:sp>
        <p:nvSpPr>
          <p:cNvPr id="40963" name="Rectangle 3"/>
          <p:cNvSpPr>
            <a:spLocks noGrp="1" noChangeArrowheads="1"/>
          </p:cNvSpPr>
          <p:nvPr>
            <p:ph idx="1"/>
          </p:nvPr>
        </p:nvSpPr>
        <p:spPr>
          <a:xfrm>
            <a:off x="1143000" y="1295400"/>
            <a:ext cx="7791450" cy="5257800"/>
          </a:xfrm>
        </p:spPr>
        <p:txBody>
          <a:bodyPr>
            <a:normAutofit fontScale="92500" lnSpcReduction="10000"/>
          </a:bodyPr>
          <a:lstStyle/>
          <a:p>
            <a:pPr eaLnBrk="1" hangingPunct="1">
              <a:buFont typeface="Wingdings 2" pitchFamily="18" charset="2"/>
              <a:buNone/>
            </a:pPr>
            <a:r>
              <a:rPr lang="en-US" sz="2400" dirty="0" smtClean="0">
                <a:latin typeface="Times New Roman" pitchFamily="18" charset="0"/>
                <a:cs typeface="Times New Roman" pitchFamily="18" charset="0"/>
              </a:rPr>
              <a:t>54 year old male - history of previous subdural hematoma, HTN, and atrial fibrillation. Patient aspirated and coded. He is in intensive care unit on ventilator and Dopamine for hemodynamic stability.  </a:t>
            </a:r>
          </a:p>
          <a:p>
            <a:pPr eaLnBrk="1" hangingPunct="1">
              <a:buFont typeface="Wingdings 2" pitchFamily="18" charset="2"/>
              <a:buNone/>
            </a:pPr>
            <a:r>
              <a:rPr lang="en-US" sz="2400" dirty="0" smtClean="0">
                <a:latin typeface="Times New Roman" pitchFamily="18" charset="0"/>
                <a:cs typeface="Times New Roman" pitchFamily="18" charset="0"/>
              </a:rPr>
              <a:t>Attempts at weaning have been unsuccessful…wife (healthcare surrogate) signed consent for tracheotomy in order for patient to be weaned off ventilator as recommended by pulmonologist…</a:t>
            </a:r>
          </a:p>
          <a:p>
            <a:pPr eaLnBrk="1" hangingPunct="1">
              <a:buFont typeface="Wingdings 2" pitchFamily="18" charset="2"/>
              <a:buNone/>
            </a:pPr>
            <a:r>
              <a:rPr lang="en-US" sz="2400" dirty="0" smtClean="0">
                <a:latin typeface="Times New Roman" pitchFamily="18" charset="0"/>
                <a:cs typeface="Times New Roman" pitchFamily="18" charset="0"/>
              </a:rPr>
              <a:t>On the same day wife signed consent for tracheotomy,  Primary Care Physicians during rounds feels that his prognosis is poor, and his recommendation for plan of care is to have patient made CMO and eventually withdrawal of life support should be initiated, he did not agree with pulmonologist recommendations…</a:t>
            </a:r>
          </a:p>
          <a:p>
            <a:pPr eaLnBrk="1" hangingPunct="1">
              <a:buFont typeface="Wingdings 2" pitchFamily="18" charset="2"/>
              <a:buNone/>
            </a:pPr>
            <a:r>
              <a:rPr lang="en-US" sz="2400" dirty="0" smtClean="0">
                <a:latin typeface="Times New Roman" pitchFamily="18" charset="0"/>
                <a:cs typeface="Times New Roman" pitchFamily="18" charset="0"/>
              </a:rPr>
              <a:t>Pulmonologist does not agree with current plan to make patient CMO and withdrawal and wants to continue therapy…”he can improve, give him time”. </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Case #3 Cont.</a:t>
            </a:r>
            <a:endParaRPr lang="en-US" b="1" dirty="0">
              <a:latin typeface="Times New Roman" pitchFamily="18" charset="0"/>
              <a:cs typeface="Times New Roman" pitchFamily="18" charset="0"/>
            </a:endParaRPr>
          </a:p>
        </p:txBody>
      </p:sp>
      <p:sp>
        <p:nvSpPr>
          <p:cNvPr id="41987" name="Content Placeholder 2"/>
          <p:cNvSpPr>
            <a:spLocks noGrp="1"/>
          </p:cNvSpPr>
          <p:nvPr>
            <p:ph idx="1"/>
          </p:nvPr>
        </p:nvSpPr>
        <p:spPr>
          <a:xfrm>
            <a:off x="1143000" y="1447800"/>
            <a:ext cx="7791450" cy="5105400"/>
          </a:xfrm>
        </p:spPr>
        <p:txBody>
          <a:bodyPr>
            <a:normAutofit fontScale="92500" lnSpcReduction="20000"/>
          </a:bodyPr>
          <a:lstStyle/>
          <a:p>
            <a:pPr>
              <a:buFont typeface="Wingdings 2" pitchFamily="18" charset="2"/>
              <a:buNone/>
            </a:pPr>
            <a:r>
              <a:rPr lang="en-US" sz="2800" dirty="0" smtClean="0">
                <a:latin typeface="Times New Roman" pitchFamily="18" charset="0"/>
                <a:cs typeface="Times New Roman" pitchFamily="18" charset="0"/>
              </a:rPr>
              <a:t>Pulmonologist contacts wife regarding the scheduling of the tracheotomy, and is surprised to find out that she has signed papers for Comfort Measures Only &amp; withdrawal of ventilator…</a:t>
            </a:r>
          </a:p>
          <a:p>
            <a:pPr>
              <a:buFont typeface="Wingdings 2" pitchFamily="18" charset="2"/>
              <a:buNone/>
            </a:pPr>
            <a:r>
              <a:rPr lang="en-US" sz="2800" dirty="0" smtClean="0">
                <a:latin typeface="Times New Roman" pitchFamily="18" charset="0"/>
                <a:cs typeface="Times New Roman" pitchFamily="18" charset="0"/>
              </a:rPr>
              <a:t>Family is now confused with conflicting goals of care…wife has agreed to CMO and withdrawal of vent after speaking with attending but is still not sure she is doing the right thing…she would like to give time but “how long?”</a:t>
            </a:r>
          </a:p>
          <a:p>
            <a:pPr>
              <a:buFont typeface="Wingdings 2" pitchFamily="18" charset="2"/>
              <a:buNone/>
            </a:pPr>
            <a:r>
              <a:rPr lang="en-US" sz="2800" dirty="0" smtClean="0">
                <a:latin typeface="Times New Roman" pitchFamily="18" charset="0"/>
                <a:cs typeface="Times New Roman" pitchFamily="18" charset="0"/>
              </a:rPr>
              <a:t>Staff is torn between wife’s decision and her verbalization of “confusion” and physician’s recommendations and conflicting opinions by pulmonologist and attending physician…</a:t>
            </a:r>
          </a:p>
          <a:p>
            <a:pPr>
              <a:buFont typeface="Wingdings 2" pitchFamily="18" charset="2"/>
              <a:buNone/>
            </a:pPr>
            <a:r>
              <a:rPr lang="en-US" sz="2800" dirty="0" smtClean="0">
                <a:latin typeface="Times New Roman" pitchFamily="18" charset="0"/>
                <a:cs typeface="Times New Roman" pitchFamily="18" charset="0"/>
              </a:rPr>
              <a:t>Pulmonologists calls for ethics consult…patient is not withdrawn awaiting ethics recommendations…</a:t>
            </a:r>
          </a:p>
          <a:p>
            <a:pPr>
              <a:buFont typeface="Wingdings 2" pitchFamily="18" charset="2"/>
              <a:buNone/>
            </a:pPr>
            <a:endParaRPr lang="en-US" dirty="0" smtClean="0">
              <a:latin typeface="Times New Roman" pitchFamily="18" charset="0"/>
              <a:cs typeface="Times New Roman" pitchFamily="18" charset="0"/>
            </a:endParaRP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What would you do?</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752600"/>
            <a:ext cx="7790688" cy="4495800"/>
          </a:xfrm>
        </p:spPr>
        <p:txBody>
          <a:bodyPr>
            <a:normAutofit fontScale="92500" lnSpcReduction="20000"/>
          </a:bodyPr>
          <a:lstStyle/>
          <a:p>
            <a:r>
              <a:rPr lang="en-US" dirty="0" smtClean="0"/>
              <a:t>Tell wife attending is right and she should sign the CMO papers…</a:t>
            </a:r>
          </a:p>
          <a:p>
            <a:r>
              <a:rPr lang="en-US" dirty="0" smtClean="0"/>
              <a:t>Tell wife she should get a pulmonologists second opinion…</a:t>
            </a:r>
          </a:p>
          <a:p>
            <a:r>
              <a:rPr lang="en-US" dirty="0" smtClean="0"/>
              <a:t>Call Risk Management because of the conflict between the attending and pulmonary doctor…</a:t>
            </a:r>
          </a:p>
          <a:p>
            <a:r>
              <a:rPr lang="en-US" dirty="0" smtClean="0"/>
              <a:t>Call attending and tell him wife is confused…</a:t>
            </a:r>
          </a:p>
          <a:p>
            <a:r>
              <a:rPr lang="en-US" dirty="0" smtClean="0"/>
              <a:t>Do NOTHING!</a:t>
            </a:r>
          </a:p>
          <a:p>
            <a:pPr>
              <a:buNone/>
            </a:pPr>
            <a:r>
              <a:rPr lang="en-US" dirty="0" smtClean="0"/>
              <a:t>** Ethics Consult was requested by pulmonologist…</a:t>
            </a:r>
          </a:p>
          <a:p>
            <a:endParaRPr lang="en-US" dirty="0"/>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44035" name="Content Placeholder 2"/>
          <p:cNvSpPr>
            <a:spLocks noGrp="1"/>
          </p:cNvSpPr>
          <p:nvPr>
            <p:ph idx="1"/>
          </p:nvPr>
        </p:nvSpPr>
        <p:spPr>
          <a:xfrm>
            <a:off x="1066800" y="1524000"/>
            <a:ext cx="7010400" cy="47244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435100" y="274638"/>
            <a:ext cx="7499350" cy="7159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b="1" dirty="0" smtClean="0">
                <a:solidFill>
                  <a:schemeClr val="tx2">
                    <a:satMod val="130000"/>
                  </a:schemeClr>
                </a:solidFill>
                <a:latin typeface="Times New Roman" pitchFamily="18" charset="0"/>
                <a:cs typeface="Times New Roman" pitchFamily="18" charset="0"/>
              </a:rPr>
              <a:t>Resolution</a:t>
            </a:r>
          </a:p>
        </p:txBody>
      </p:sp>
      <p:sp>
        <p:nvSpPr>
          <p:cNvPr id="45059" name="Rectangle 3"/>
          <p:cNvSpPr>
            <a:spLocks noGrp="1" noChangeArrowheads="1"/>
          </p:cNvSpPr>
          <p:nvPr>
            <p:ph idx="1"/>
          </p:nvPr>
        </p:nvSpPr>
        <p:spPr>
          <a:xfrm>
            <a:off x="1143000" y="1295400"/>
            <a:ext cx="7848600" cy="5029200"/>
          </a:xfrm>
        </p:spPr>
        <p:txBody>
          <a:bodyPr>
            <a:normAutofit fontScale="85000" lnSpcReduction="10000"/>
          </a:bodyPr>
          <a:lstStyle/>
          <a:p>
            <a:pPr eaLnBrk="1" hangingPunct="1"/>
            <a:r>
              <a:rPr lang="en-US" sz="2800" dirty="0" smtClean="0">
                <a:latin typeface="Times New Roman" pitchFamily="18" charset="0"/>
                <a:cs typeface="Times New Roman" pitchFamily="18" charset="0"/>
              </a:rPr>
              <a:t>Social Work and ethics chair spoke individually to attending and pulmonologist to clarify goals of care and prognosis.</a:t>
            </a:r>
          </a:p>
          <a:p>
            <a:pPr eaLnBrk="1" hangingPunct="1"/>
            <a:r>
              <a:rPr lang="en-US" sz="2800" dirty="0" smtClean="0">
                <a:latin typeface="Times New Roman" pitchFamily="18" charset="0"/>
                <a:cs typeface="Times New Roman" pitchFamily="18" charset="0"/>
              </a:rPr>
              <a:t>Social Work and ethics consultant spoke with patient's wife and she verbalized her confusion but had agreed to sign CMO and Withdrawal of life support at the time because she didn’t really understand what that meant…</a:t>
            </a:r>
          </a:p>
          <a:p>
            <a:pPr eaLnBrk="1" hangingPunct="1"/>
            <a:r>
              <a:rPr lang="en-US" sz="2800" dirty="0" smtClean="0">
                <a:latin typeface="Times New Roman" pitchFamily="18" charset="0"/>
                <a:cs typeface="Times New Roman" pitchFamily="18" charset="0"/>
              </a:rPr>
              <a:t>Wife wanted to give her husband a chance to be weaned off ventilator and she rescinded the CMO and Withdrawal of Life Support forms</a:t>
            </a:r>
          </a:p>
          <a:p>
            <a:pPr eaLnBrk="1" hangingPunct="1"/>
            <a:r>
              <a:rPr lang="en-US" sz="2800" dirty="0" smtClean="0">
                <a:latin typeface="Times New Roman" pitchFamily="18" charset="0"/>
                <a:cs typeface="Times New Roman" pitchFamily="18" charset="0"/>
              </a:rPr>
              <a:t>Patient had the scheduled </a:t>
            </a:r>
            <a:r>
              <a:rPr lang="en-US" sz="2800" dirty="0" err="1" smtClean="0">
                <a:latin typeface="Times New Roman" pitchFamily="18" charset="0"/>
                <a:cs typeface="Times New Roman" pitchFamily="18" charset="0"/>
              </a:rPr>
              <a:t>trache</a:t>
            </a:r>
            <a:r>
              <a:rPr lang="en-US" sz="2800" dirty="0" smtClean="0">
                <a:latin typeface="Times New Roman" pitchFamily="18" charset="0"/>
                <a:cs typeface="Times New Roman" pitchFamily="18" charset="0"/>
              </a:rPr>
              <a:t> done the following day</a:t>
            </a:r>
          </a:p>
          <a:p>
            <a:pPr eaLnBrk="1" hangingPunct="1"/>
            <a:r>
              <a:rPr lang="en-US" sz="2800" dirty="0" smtClean="0">
                <a:latin typeface="Times New Roman" pitchFamily="18" charset="0"/>
                <a:cs typeface="Times New Roman" pitchFamily="18" charset="0"/>
              </a:rPr>
              <a:t>Patient was transferred to vent floor and was transferred to long term care facility for rehab…</a:t>
            </a:r>
          </a:p>
        </p:txBody>
      </p:sp>
      <p:pic>
        <p:nvPicPr>
          <p:cNvPr id="4" name="Picture 3" descr="logo-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Ethical Principles</a:t>
            </a:r>
          </a:p>
        </p:txBody>
      </p:sp>
      <p:sp>
        <p:nvSpPr>
          <p:cNvPr id="19459" name="Rectangle 3"/>
          <p:cNvSpPr>
            <a:spLocks noGrp="1" noChangeArrowheads="1"/>
          </p:cNvSpPr>
          <p:nvPr>
            <p:ph idx="1"/>
          </p:nvPr>
        </p:nvSpPr>
        <p:spPr>
          <a:xfrm>
            <a:off x="5029200" y="1752600"/>
            <a:ext cx="3733800" cy="4571999"/>
          </a:xfrm>
        </p:spPr>
        <p:txBody>
          <a:bodyPr>
            <a:normAutofit/>
          </a:bodyPr>
          <a:lstStyle/>
          <a:p>
            <a:pPr eaLnBrk="1" hangingPunct="1">
              <a:lnSpc>
                <a:spcPct val="80000"/>
              </a:lnSpc>
            </a:pPr>
            <a:r>
              <a:rPr lang="en-US" sz="3600" dirty="0" smtClean="0">
                <a:latin typeface="Times New Roman" pitchFamily="18" charset="0"/>
                <a:cs typeface="Times New Roman" pitchFamily="18" charset="0"/>
              </a:rPr>
              <a:t>Autonomy</a:t>
            </a:r>
          </a:p>
          <a:p>
            <a:pPr eaLnBrk="1" hangingPunct="1">
              <a:lnSpc>
                <a:spcPct val="80000"/>
              </a:lnSpc>
            </a:pPr>
            <a:r>
              <a:rPr lang="en-US" sz="3600" dirty="0" smtClean="0">
                <a:latin typeface="Times New Roman" pitchFamily="18" charset="0"/>
                <a:cs typeface="Times New Roman" pitchFamily="18" charset="0"/>
              </a:rPr>
              <a:t>Nonmaleficence</a:t>
            </a:r>
          </a:p>
          <a:p>
            <a:pPr eaLnBrk="1" hangingPunct="1">
              <a:lnSpc>
                <a:spcPct val="80000"/>
              </a:lnSpc>
            </a:pPr>
            <a:r>
              <a:rPr lang="en-US" sz="3600" dirty="0" smtClean="0">
                <a:latin typeface="Times New Roman" pitchFamily="18" charset="0"/>
                <a:cs typeface="Times New Roman" pitchFamily="18" charset="0"/>
              </a:rPr>
              <a:t>Beneficence</a:t>
            </a:r>
          </a:p>
          <a:p>
            <a:pPr eaLnBrk="1" hangingPunct="1">
              <a:lnSpc>
                <a:spcPct val="80000"/>
              </a:lnSpc>
            </a:pPr>
            <a:r>
              <a:rPr lang="en-US" sz="3600" dirty="0" smtClean="0">
                <a:latin typeface="Times New Roman" pitchFamily="18" charset="0"/>
                <a:cs typeface="Times New Roman" pitchFamily="18" charset="0"/>
              </a:rPr>
              <a:t>Justice</a:t>
            </a:r>
          </a:p>
          <a:p>
            <a:pPr eaLnBrk="1" hangingPunct="1">
              <a:lnSpc>
                <a:spcPct val="80000"/>
              </a:lnSpc>
            </a:pPr>
            <a:r>
              <a:rPr lang="en-US" sz="3600" dirty="0" smtClean="0">
                <a:latin typeface="Times New Roman" pitchFamily="18" charset="0"/>
                <a:cs typeface="Times New Roman" pitchFamily="18" charset="0"/>
              </a:rPr>
              <a:t>Fidelity</a:t>
            </a:r>
          </a:p>
          <a:p>
            <a:pPr eaLnBrk="1" hangingPunct="1">
              <a:lnSpc>
                <a:spcPct val="80000"/>
              </a:lnSpc>
            </a:pPr>
            <a:r>
              <a:rPr lang="en-US" sz="3600" dirty="0" smtClean="0">
                <a:latin typeface="Times New Roman" pitchFamily="18" charset="0"/>
                <a:cs typeface="Times New Roman" pitchFamily="18" charset="0"/>
              </a:rPr>
              <a:t>Confidentiality</a:t>
            </a:r>
          </a:p>
          <a:p>
            <a:pPr eaLnBrk="1" hangingPunct="1">
              <a:lnSpc>
                <a:spcPct val="80000"/>
              </a:lnSpc>
            </a:pPr>
            <a:r>
              <a:rPr lang="en-US" sz="3600" dirty="0" smtClean="0">
                <a:latin typeface="Times New Roman" pitchFamily="18" charset="0"/>
                <a:cs typeface="Times New Roman" pitchFamily="18" charset="0"/>
              </a:rPr>
              <a:t>Veracity</a:t>
            </a:r>
          </a:p>
          <a:p>
            <a:pPr eaLnBrk="1" hangingPunct="1">
              <a:lnSpc>
                <a:spcPct val="80000"/>
              </a:lnSpc>
            </a:pPr>
            <a:r>
              <a:rPr lang="en-US" sz="3600" dirty="0" smtClean="0">
                <a:latin typeface="Times New Roman" pitchFamily="18" charset="0"/>
                <a:cs typeface="Times New Roman" pitchFamily="18" charset="0"/>
              </a:rPr>
              <a:t>Accountability</a:t>
            </a:r>
          </a:p>
        </p:txBody>
      </p:sp>
      <p:pic>
        <p:nvPicPr>
          <p:cNvPr id="4" name="Picture 4" descr="C:\Documents and Settings\maggiep.AD\Local Settings\Temp\Temporary Internet Files\Content.IE5\QP0A67NH\MC900053308[1].wmf"/>
          <p:cNvPicPr>
            <a:picLocks noChangeAspect="1" noChangeArrowheads="1"/>
          </p:cNvPicPr>
          <p:nvPr/>
        </p:nvPicPr>
        <p:blipFill>
          <a:blip r:embed="rId2" cstate="print"/>
          <a:srcRect/>
          <a:stretch>
            <a:fillRect/>
          </a:stretch>
        </p:blipFill>
        <p:spPr bwMode="auto">
          <a:xfrm>
            <a:off x="1371600" y="2209800"/>
            <a:ext cx="3055224" cy="3886200"/>
          </a:xfrm>
          <a:prstGeom prst="rect">
            <a:avLst/>
          </a:prstGeom>
          <a:noFill/>
          <a:ln w="9525">
            <a:noFill/>
            <a:miter lim="800000"/>
            <a:headEnd/>
            <a:tailEnd/>
          </a:ln>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C:\Documents and Settings\maggiep.AD\Local Settings\Temp\Temporary Internet Files\Content.IE5\XVN58XBE\MC900153728[1].wmf"/>
          <p:cNvPicPr>
            <a:picLocks noChangeAspect="1" noChangeArrowheads="1"/>
          </p:cNvPicPr>
          <p:nvPr/>
        </p:nvPicPr>
        <p:blipFill>
          <a:blip r:embed="rId2" cstate="print"/>
          <a:srcRect/>
          <a:stretch>
            <a:fillRect/>
          </a:stretch>
        </p:blipFill>
        <p:spPr bwMode="auto">
          <a:xfrm>
            <a:off x="3124200" y="4191000"/>
            <a:ext cx="2879725" cy="2284413"/>
          </a:xfrm>
          <a:prstGeom prst="rect">
            <a:avLst/>
          </a:prstGeom>
          <a:noFill/>
          <a:ln w="9525">
            <a:noFill/>
            <a:miter lim="800000"/>
            <a:headEnd/>
            <a:tailEnd/>
          </a:ln>
        </p:spPr>
      </p:pic>
      <p:sp>
        <p:nvSpPr>
          <p:cNvPr id="2" name="Title 1"/>
          <p:cNvSpPr>
            <a:spLocks noGrp="1"/>
          </p:cNvSpPr>
          <p:nvPr>
            <p:ph type="title"/>
          </p:nvPr>
        </p:nvSpPr>
        <p:spPr>
          <a:xfrm>
            <a:off x="1066800" y="274638"/>
            <a:ext cx="7772400" cy="8683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sz="5400" b="1" dirty="0" smtClean="0">
                <a:solidFill>
                  <a:schemeClr val="tx2">
                    <a:satMod val="130000"/>
                  </a:schemeClr>
                </a:solidFill>
                <a:latin typeface="Times New Roman" pitchFamily="18" charset="0"/>
                <a:cs typeface="Times New Roman" pitchFamily="18" charset="0"/>
              </a:rPr>
              <a:t>Autonomy</a:t>
            </a:r>
            <a:endParaRPr lang="en-US" sz="5400" b="1" dirty="0">
              <a:solidFill>
                <a:schemeClr val="tx2">
                  <a:satMod val="130000"/>
                </a:schemeClr>
              </a:solidFill>
              <a:latin typeface="Times New Roman" pitchFamily="18" charset="0"/>
              <a:cs typeface="Times New Roman" pitchFamily="18" charset="0"/>
            </a:endParaRPr>
          </a:p>
        </p:txBody>
      </p:sp>
      <p:sp>
        <p:nvSpPr>
          <p:cNvPr id="17412" name="Content Placeholder 2"/>
          <p:cNvSpPr>
            <a:spLocks noGrp="1"/>
          </p:cNvSpPr>
          <p:nvPr>
            <p:ph idx="1"/>
          </p:nvPr>
        </p:nvSpPr>
        <p:spPr>
          <a:xfrm>
            <a:off x="990600" y="1371600"/>
            <a:ext cx="7848600" cy="2971800"/>
          </a:xfrm>
        </p:spPr>
        <p:txBody>
          <a:bodyPr/>
          <a:lstStyle/>
          <a:p>
            <a:pPr eaLnBrk="1" hangingPunct="1"/>
            <a:r>
              <a:rPr lang="en-US" sz="2800" dirty="0" smtClean="0">
                <a:latin typeface="Times New Roman" pitchFamily="18" charset="0"/>
                <a:cs typeface="Times New Roman" pitchFamily="18" charset="0"/>
              </a:rPr>
              <a:t>The freedom to make decisions about oneself</a:t>
            </a:r>
          </a:p>
          <a:p>
            <a:pPr eaLnBrk="1" hangingPunct="1"/>
            <a:r>
              <a:rPr lang="en-US" sz="2800" dirty="0" smtClean="0">
                <a:latin typeface="Times New Roman" pitchFamily="18" charset="0"/>
                <a:cs typeface="Times New Roman" pitchFamily="18" charset="0"/>
              </a:rPr>
              <a:t>The right to self-determination</a:t>
            </a:r>
          </a:p>
          <a:p>
            <a:pPr eaLnBrk="1" hangingPunct="1"/>
            <a:r>
              <a:rPr lang="en-US" sz="2800" dirty="0" smtClean="0">
                <a:latin typeface="Times New Roman" pitchFamily="18" charset="0"/>
                <a:cs typeface="Times New Roman" pitchFamily="18" charset="0"/>
              </a:rPr>
              <a:t>Healthcare providers need to respect patient’s rights to make choices about healthcare, even if the healthcare providers do not agree with the patient’s decision.</a:t>
            </a:r>
          </a:p>
        </p:txBody>
      </p:sp>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Nonmaleficence</a:t>
            </a:r>
          </a:p>
        </p:txBody>
      </p:sp>
      <p:sp>
        <p:nvSpPr>
          <p:cNvPr id="21507" name="Rectangle 3"/>
          <p:cNvSpPr>
            <a:spLocks noGrp="1" noChangeArrowheads="1"/>
          </p:cNvSpPr>
          <p:nvPr>
            <p:ph idx="1"/>
          </p:nvPr>
        </p:nvSpPr>
        <p:spPr>
          <a:xfrm>
            <a:off x="1143000" y="1828800"/>
            <a:ext cx="7620000" cy="4265613"/>
          </a:xfrm>
        </p:spPr>
        <p:txBody>
          <a:bodyPr/>
          <a:lstStyle/>
          <a:p>
            <a:pPr eaLnBrk="1" hangingPunct="1"/>
            <a:r>
              <a:rPr lang="en-US" dirty="0" smtClean="0">
                <a:latin typeface="Times New Roman" pitchFamily="18" charset="0"/>
                <a:cs typeface="Times New Roman" pitchFamily="18" charset="0"/>
              </a:rPr>
              <a:t>Requires that no harm be caused to an individual, either unintentionally or deliberately</a:t>
            </a:r>
          </a:p>
          <a:p>
            <a:pPr eaLnBrk="1" hangingPunct="1"/>
            <a:r>
              <a:rPr lang="en-US" dirty="0" smtClean="0">
                <a:latin typeface="Times New Roman" pitchFamily="18" charset="0"/>
                <a:cs typeface="Times New Roman" pitchFamily="18" charset="0"/>
              </a:rPr>
              <a:t>This principle requires nurses to protect individuals who are unable to protect themselves</a:t>
            </a:r>
          </a:p>
        </p:txBody>
      </p:sp>
      <p:pic>
        <p:nvPicPr>
          <p:cNvPr id="4" name="Picture 2" descr="C:\Documents and Settings\maggiep.AD\Local Settings\Temp\Temporary Internet Files\Content.IE5\6U1SO0Q4\MM900323808[1].gif"/>
          <p:cNvPicPr>
            <a:picLocks noChangeAspect="1" noChangeArrowheads="1" noCrop="1"/>
          </p:cNvPicPr>
          <p:nvPr/>
        </p:nvPicPr>
        <p:blipFill>
          <a:blip r:embed="rId2" cstate="print"/>
          <a:srcRect/>
          <a:stretch>
            <a:fillRect/>
          </a:stretch>
        </p:blipFill>
        <p:spPr bwMode="auto">
          <a:xfrm>
            <a:off x="7010400" y="4572000"/>
            <a:ext cx="1981200" cy="2001838"/>
          </a:xfrm>
          <a:prstGeom prst="rect">
            <a:avLst/>
          </a:prstGeom>
          <a:noFill/>
          <a:ln w="9525">
            <a:noFill/>
            <a:miter lim="800000"/>
            <a:headEnd/>
            <a:tailEnd/>
          </a:ln>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Beneficence</a:t>
            </a:r>
          </a:p>
        </p:txBody>
      </p:sp>
      <p:sp>
        <p:nvSpPr>
          <p:cNvPr id="22531" name="Rectangle 3"/>
          <p:cNvSpPr>
            <a:spLocks noGrp="1" noChangeArrowheads="1"/>
          </p:cNvSpPr>
          <p:nvPr>
            <p:ph idx="1"/>
          </p:nvPr>
        </p:nvSpPr>
        <p:spPr>
          <a:xfrm>
            <a:off x="1219200" y="1447800"/>
            <a:ext cx="4800600" cy="4800600"/>
          </a:xfrm>
        </p:spPr>
        <p:txBody>
          <a:bodyPr/>
          <a:lstStyle/>
          <a:p>
            <a:pPr eaLnBrk="1" hangingPunct="1"/>
            <a:r>
              <a:rPr lang="en-US" dirty="0" smtClean="0">
                <a:latin typeface="Times New Roman" pitchFamily="18" charset="0"/>
                <a:cs typeface="Times New Roman" pitchFamily="18" charset="0"/>
              </a:rPr>
              <a:t>This principle means “doing good” for others</a:t>
            </a:r>
          </a:p>
          <a:p>
            <a:pPr eaLnBrk="1" hangingPunct="1"/>
            <a:r>
              <a:rPr lang="en-US" dirty="0" smtClean="0">
                <a:latin typeface="Times New Roman" pitchFamily="18" charset="0"/>
                <a:cs typeface="Times New Roman" pitchFamily="18" charset="0"/>
              </a:rPr>
              <a:t>Nurses need to assist clients in meeting all their needs</a:t>
            </a:r>
          </a:p>
          <a:p>
            <a:pPr lvl="1" eaLnBrk="1" hangingPunct="1"/>
            <a:r>
              <a:rPr lang="en-US" dirty="0" smtClean="0">
                <a:latin typeface="Times New Roman" pitchFamily="18" charset="0"/>
                <a:cs typeface="Times New Roman" pitchFamily="18" charset="0"/>
              </a:rPr>
              <a:t>Biological</a:t>
            </a:r>
          </a:p>
          <a:p>
            <a:pPr lvl="1" eaLnBrk="1" hangingPunct="1"/>
            <a:r>
              <a:rPr lang="en-US" dirty="0" smtClean="0">
                <a:latin typeface="Times New Roman" pitchFamily="18" charset="0"/>
                <a:cs typeface="Times New Roman" pitchFamily="18" charset="0"/>
              </a:rPr>
              <a:t>Psychological</a:t>
            </a:r>
          </a:p>
          <a:p>
            <a:pPr lvl="1" eaLnBrk="1" hangingPunct="1"/>
            <a:r>
              <a:rPr lang="en-US" dirty="0" smtClean="0">
                <a:latin typeface="Times New Roman" pitchFamily="18" charset="0"/>
                <a:cs typeface="Times New Roman" pitchFamily="18" charset="0"/>
              </a:rPr>
              <a:t>Social</a:t>
            </a:r>
          </a:p>
        </p:txBody>
      </p:sp>
      <p:pic>
        <p:nvPicPr>
          <p:cNvPr id="4" name="Picture 1" descr="C:\Documents and Settings\maggiep.AD\Local Settings\Temp\Temporary Internet Files\Content.IE5\F8VS1D6M\MC900055665[1].wmf"/>
          <p:cNvPicPr>
            <a:picLocks noChangeAspect="1" noChangeArrowheads="1"/>
          </p:cNvPicPr>
          <p:nvPr/>
        </p:nvPicPr>
        <p:blipFill>
          <a:blip r:embed="rId2" cstate="print"/>
          <a:srcRect/>
          <a:stretch>
            <a:fillRect/>
          </a:stretch>
        </p:blipFill>
        <p:spPr bwMode="auto">
          <a:xfrm>
            <a:off x="5334000" y="3810000"/>
            <a:ext cx="3402013" cy="2333625"/>
          </a:xfrm>
          <a:prstGeom prst="rect">
            <a:avLst/>
          </a:prstGeom>
          <a:noFill/>
          <a:ln w="9525">
            <a:noFill/>
            <a:miter lim="800000"/>
            <a:headEnd/>
            <a:tailEnd/>
          </a:ln>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normAutofit/>
          </a:bodyPr>
          <a:lstStyle/>
          <a:p>
            <a:pPr algn="ctr" eaLnBrk="1" hangingPunct="1"/>
            <a:r>
              <a:rPr lang="en-US" sz="4800" b="1" dirty="0" smtClean="0">
                <a:latin typeface="Times New Roman" pitchFamily="18" charset="0"/>
                <a:cs typeface="Times New Roman" pitchFamily="18" charset="0"/>
              </a:rPr>
              <a:t>Justice</a:t>
            </a:r>
          </a:p>
        </p:txBody>
      </p:sp>
      <p:sp>
        <p:nvSpPr>
          <p:cNvPr id="23555" name="Rectangle 3"/>
          <p:cNvSpPr>
            <a:spLocks noGrp="1" noChangeArrowheads="1"/>
          </p:cNvSpPr>
          <p:nvPr>
            <p:ph idx="1"/>
          </p:nvPr>
        </p:nvSpPr>
        <p:spPr>
          <a:xfrm>
            <a:off x="1295400" y="1828800"/>
            <a:ext cx="6019800" cy="2970213"/>
          </a:xfrm>
        </p:spPr>
        <p:txBody>
          <a:bodyPr/>
          <a:lstStyle/>
          <a:p>
            <a:pPr eaLnBrk="1" hangingPunct="1"/>
            <a:r>
              <a:rPr lang="en-US" dirty="0" smtClean="0">
                <a:latin typeface="Times New Roman" pitchFamily="18" charset="0"/>
                <a:cs typeface="Times New Roman" pitchFamily="18" charset="0"/>
              </a:rPr>
              <a:t>Every individual must be treated equally</a:t>
            </a:r>
          </a:p>
          <a:p>
            <a:pPr eaLnBrk="1" hangingPunct="1"/>
            <a:r>
              <a:rPr lang="en-US" dirty="0" smtClean="0">
                <a:latin typeface="Times New Roman" pitchFamily="18" charset="0"/>
                <a:cs typeface="Times New Roman" pitchFamily="18" charset="0"/>
              </a:rPr>
              <a:t>This requires nurses to be nonjudgmental</a:t>
            </a:r>
          </a:p>
        </p:txBody>
      </p:sp>
      <p:pic>
        <p:nvPicPr>
          <p:cNvPr id="4" name="Picture 3"/>
          <p:cNvPicPr>
            <a:picLocks noChangeAspect="1" noChangeArrowheads="1"/>
          </p:cNvPicPr>
          <p:nvPr/>
        </p:nvPicPr>
        <p:blipFill>
          <a:blip r:embed="rId2" cstate="print"/>
          <a:srcRect/>
          <a:stretch>
            <a:fillRect/>
          </a:stretch>
        </p:blipFill>
        <p:spPr bwMode="auto">
          <a:xfrm>
            <a:off x="5562600" y="3581400"/>
            <a:ext cx="3138488" cy="3060700"/>
          </a:xfrm>
          <a:prstGeom prst="rect">
            <a:avLst/>
          </a:prstGeom>
          <a:noFill/>
          <a:ln w="9525">
            <a:noFill/>
            <a:miter lim="800000"/>
            <a:headEnd/>
            <a:tailEnd/>
          </a:ln>
        </p:spPr>
      </p:pic>
      <p:pic>
        <p:nvPicPr>
          <p:cNvPr id="5" name="Picture 4" descr="logo-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Fidelity</a:t>
            </a:r>
          </a:p>
        </p:txBody>
      </p:sp>
      <p:sp>
        <p:nvSpPr>
          <p:cNvPr id="24579" name="Rectangle 3"/>
          <p:cNvSpPr>
            <a:spLocks noGrp="1" noChangeArrowheads="1"/>
          </p:cNvSpPr>
          <p:nvPr>
            <p:ph idx="1"/>
          </p:nvPr>
        </p:nvSpPr>
        <p:spPr>
          <a:xfrm>
            <a:off x="1066800" y="1676400"/>
            <a:ext cx="5029200" cy="4800600"/>
          </a:xfrm>
        </p:spPr>
        <p:txBody>
          <a:bodyPr>
            <a:normAutofit lnSpcReduction="10000"/>
          </a:bodyPr>
          <a:lstStyle/>
          <a:p>
            <a:pPr eaLnBrk="1" hangingPunct="1"/>
            <a:r>
              <a:rPr lang="en-US" dirty="0" smtClean="0">
                <a:latin typeface="Times New Roman" pitchFamily="18" charset="0"/>
                <a:cs typeface="Times New Roman" pitchFamily="18" charset="0"/>
              </a:rPr>
              <a:t>Loyalty</a:t>
            </a:r>
          </a:p>
          <a:p>
            <a:pPr eaLnBrk="1" hangingPunct="1"/>
            <a:r>
              <a:rPr lang="en-US" dirty="0" smtClean="0">
                <a:latin typeface="Times New Roman" pitchFamily="18" charset="0"/>
                <a:cs typeface="Times New Roman" pitchFamily="18" charset="0"/>
              </a:rPr>
              <a:t>The promise to fulfill all commitments </a:t>
            </a:r>
          </a:p>
          <a:p>
            <a:pPr eaLnBrk="1" hangingPunct="1"/>
            <a:r>
              <a:rPr lang="en-US" dirty="0" smtClean="0">
                <a:latin typeface="Times New Roman" pitchFamily="18" charset="0"/>
                <a:cs typeface="Times New Roman" pitchFamily="18" charset="0"/>
              </a:rPr>
              <a:t>The basis of accountability</a:t>
            </a:r>
          </a:p>
          <a:p>
            <a:r>
              <a:rPr lang="en-US" dirty="0" smtClean="0">
                <a:latin typeface="Times New Roman" pitchFamily="18" charset="0"/>
                <a:cs typeface="Times New Roman" pitchFamily="18" charset="0"/>
              </a:rPr>
              <a:t>Includes the professionals faithfulness or loyalty to agreements &amp; responsibilities accepted as part of the practice of the profession</a:t>
            </a:r>
          </a:p>
          <a:p>
            <a:pPr eaLnBrk="1" hangingPunct="1"/>
            <a:endParaRPr lang="en-US" dirty="0" smtClean="0"/>
          </a:p>
        </p:txBody>
      </p:sp>
      <p:pic>
        <p:nvPicPr>
          <p:cNvPr id="4" name="Picture 3" descr="j0422773.jpg"/>
          <p:cNvPicPr>
            <a:picLocks noChangeAspect="1"/>
          </p:cNvPicPr>
          <p:nvPr/>
        </p:nvPicPr>
        <p:blipFill>
          <a:blip r:embed="rId3" cstate="print"/>
          <a:srcRect/>
          <a:stretch>
            <a:fillRect/>
          </a:stretch>
        </p:blipFill>
        <p:spPr bwMode="auto">
          <a:xfrm>
            <a:off x="6553200" y="2819400"/>
            <a:ext cx="2209800" cy="2209800"/>
          </a:xfrm>
          <a:prstGeom prst="rect">
            <a:avLst/>
          </a:prstGeom>
          <a:noFill/>
          <a:ln w="9525">
            <a:noFill/>
            <a:miter lim="800000"/>
            <a:headEnd/>
            <a:tailEnd/>
          </a:ln>
        </p:spPr>
      </p:pic>
      <p:pic>
        <p:nvPicPr>
          <p:cNvPr id="5" name="Picture 4" descr="logo-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65153"/>
            <a:ext cx="990600" cy="99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158</TotalTime>
  <Words>1799</Words>
  <Application>Microsoft Office PowerPoint</Application>
  <PresentationFormat>On-screen Show (4:3)</PresentationFormat>
  <Paragraphs>191</Paragraphs>
  <Slides>34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Arial</vt:lpstr>
      <vt:lpstr>Calibri</vt:lpstr>
      <vt:lpstr>Gill Sans MT</vt:lpstr>
      <vt:lpstr>Times New Roman</vt:lpstr>
      <vt:lpstr>Verdana</vt:lpstr>
      <vt:lpstr>Wingdings 2</vt:lpstr>
      <vt:lpstr>Solstice</vt:lpstr>
      <vt:lpstr>Organization Chart</vt:lpstr>
      <vt:lpstr>Introduction to Nursing Ethics</vt:lpstr>
      <vt:lpstr>Morals</vt:lpstr>
      <vt:lpstr>Ethics</vt:lpstr>
      <vt:lpstr>Ethical Principles</vt:lpstr>
      <vt:lpstr>Autonomy</vt:lpstr>
      <vt:lpstr>Nonmaleficence</vt:lpstr>
      <vt:lpstr>Beneficence</vt:lpstr>
      <vt:lpstr>Justice</vt:lpstr>
      <vt:lpstr>Fidelity</vt:lpstr>
      <vt:lpstr>Confidentiality</vt:lpstr>
      <vt:lpstr>Veracity</vt:lpstr>
      <vt:lpstr>Accountability</vt:lpstr>
      <vt:lpstr>Ethical Dilemmas</vt:lpstr>
      <vt:lpstr>Why call an Ethics Consult?</vt:lpstr>
      <vt:lpstr>Using the Nursing Process</vt:lpstr>
      <vt:lpstr>Approach to Ethical Dilemma</vt:lpstr>
      <vt:lpstr>Ethical Decision Making Process</vt:lpstr>
      <vt:lpstr>Case #1</vt:lpstr>
      <vt:lpstr>Case #1 Cont.</vt:lpstr>
      <vt:lpstr>PowerPoint Presentation</vt:lpstr>
      <vt:lpstr>What would you do?</vt:lpstr>
      <vt:lpstr>Ethical Decision Making Process</vt:lpstr>
      <vt:lpstr>Resolution</vt:lpstr>
      <vt:lpstr>Resolution</vt:lpstr>
      <vt:lpstr>Case # 2</vt:lpstr>
      <vt:lpstr>Case # 2 Continued</vt:lpstr>
      <vt:lpstr>What would you do?</vt:lpstr>
      <vt:lpstr>Ethical Decision Making Process</vt:lpstr>
      <vt:lpstr>Resolution</vt:lpstr>
      <vt:lpstr>Case #3</vt:lpstr>
      <vt:lpstr>Case #3 Cont.</vt:lpstr>
      <vt:lpstr>What would you do?</vt:lpstr>
      <vt:lpstr>Ethical Decision Making Process</vt:lpstr>
      <vt:lpstr>Resolution</vt:lpstr>
    </vt:vector>
  </TitlesOfParts>
  <Company>Baptist Health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ARNEL BANAGA SALGADO</dc:creator>
  <cp:lastModifiedBy>Dr. Arnel Salgado</cp:lastModifiedBy>
  <cp:revision>19</cp:revision>
  <dcterms:created xsi:type="dcterms:W3CDTF">2010-10-25T16:14:19Z</dcterms:created>
  <dcterms:modified xsi:type="dcterms:W3CDTF">2022-01-25T04:53:56Z</dcterms:modified>
</cp:coreProperties>
</file>