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25" autoAdjust="0"/>
  </p:normalViewPr>
  <p:slideViewPr>
    <p:cSldViewPr>
      <p:cViewPr varScale="1">
        <p:scale>
          <a:sx n="66" d="100"/>
          <a:sy n="66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NEL SALGADO" userId="60e786c5-1b02-40b7-8f93-347d4adcf33a" providerId="ADAL" clId="{3EDF6070-93AA-4367-9800-67DE95F2A2E7}"/>
    <pc:docChg chg="custSel addSld modSld">
      <pc:chgData name="ARNEL SALGADO" userId="60e786c5-1b02-40b7-8f93-347d4adcf33a" providerId="ADAL" clId="{3EDF6070-93AA-4367-9800-67DE95F2A2E7}" dt="2022-04-25T14:51:29.578" v="160" actId="20577"/>
      <pc:docMkLst>
        <pc:docMk/>
      </pc:docMkLst>
      <pc:sldChg chg="modSp new mod">
        <pc:chgData name="ARNEL SALGADO" userId="60e786c5-1b02-40b7-8f93-347d4adcf33a" providerId="ADAL" clId="{3EDF6070-93AA-4367-9800-67DE95F2A2E7}" dt="2022-04-25T14:51:29.578" v="160" actId="20577"/>
        <pc:sldMkLst>
          <pc:docMk/>
          <pc:sldMk cId="3244331446" sldId="275"/>
        </pc:sldMkLst>
        <pc:spChg chg="mod">
          <ac:chgData name="ARNEL SALGADO" userId="60e786c5-1b02-40b7-8f93-347d4adcf33a" providerId="ADAL" clId="{3EDF6070-93AA-4367-9800-67DE95F2A2E7}" dt="2022-04-25T14:50:46.195" v="134" actId="20577"/>
          <ac:spMkLst>
            <pc:docMk/>
            <pc:sldMk cId="3244331446" sldId="275"/>
            <ac:spMk id="2" creationId="{0D944B9C-B961-4565-A92A-DBF33A2CF630}"/>
          </ac:spMkLst>
        </pc:spChg>
        <pc:spChg chg="mod">
          <ac:chgData name="ARNEL SALGADO" userId="60e786c5-1b02-40b7-8f93-347d4adcf33a" providerId="ADAL" clId="{3EDF6070-93AA-4367-9800-67DE95F2A2E7}" dt="2022-04-25T14:51:29.578" v="160" actId="20577"/>
          <ac:spMkLst>
            <pc:docMk/>
            <pc:sldMk cId="3244331446" sldId="275"/>
            <ac:spMk id="3" creationId="{628E6F49-8805-4EC5-9D79-CEF18F7695E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86C69-85C8-4989-8025-F311568EBCF1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3B31F-294F-476C-BB0B-461866AF0B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0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3B31F-294F-476C-BB0B-461866AF0B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3B31F-294F-476C-BB0B-461866AF0B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3B31F-294F-476C-BB0B-461866AF0B4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3B31F-294F-476C-BB0B-461866AF0B4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3B31F-294F-476C-BB0B-461866AF0B4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3B31F-294F-476C-BB0B-461866AF0B4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92E7-780B-4BCC-9D06-B9F2FB26AD6A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20BC-74A9-4875-B1F0-04580F23167B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8EA4-4F99-488C-8916-92BAC4534C5F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92F7-3C58-43DA-AD99-12BC2436A993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F6C9-DD1F-4E1A-BEC0-65F0E100AEA5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6146-ACB7-4B2F-B7C5-57D9D7508F5D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772-90ED-411A-B0FF-DF771A00225D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3A2B-E5C0-4DBB-9DBD-9A624197C847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45AB-53F2-4AB9-8400-CAFC60ABC701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6086-AAC1-4FB7-9395-2C54F9BDF653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CC8C-8D4C-4414-B304-7F7B6B00ACA0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31B89E-BF55-490F-93E3-ABC73A5C552B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7842CF-E017-4B0E-B65F-55485725C1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akmhsuacae-my.sharepoint.com/personal/arnel_rakmhsu_ac_ae/Documents/Nursing%20Ethics%202022/Act-14-06042017.pdf" TargetMode="External"/><Relationship Id="rId2" Type="http://schemas.openxmlformats.org/officeDocument/2006/relationships/hyperlink" Target="https://rakmhsuacae-my.sharepoint.com/personal/arnel_rakmhsu_ac_ae/Documents/Nursing%20Ethics%202022/UAE%20Ministers'%20Cabinet%20Resolution%2010,%20200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akmhsuacae-my.sharepoint.com/personal/arnel_rakmhsu_ac_ae/Documents/Nursing%20Ethics%202022/2017_NPA_Guide_and_govern.pdf" TargetMode="External"/><Relationship Id="rId5" Type="http://schemas.openxmlformats.org/officeDocument/2006/relationships/hyperlink" Target="https://rakmhsuacae-my.sharepoint.com/personal/arnel_rakmhsu_ac_ae/Documents/Nursing%20Ethics%202022/NURSING%20LAW%20India.pdf" TargetMode="External"/><Relationship Id="rId4" Type="http://schemas.openxmlformats.org/officeDocument/2006/relationships/hyperlink" Target="https://rakmhsuacae-my.sharepoint.com/personal/arnel_rakmhsu_ac_ae/Documents/Nursing%20Ethics%202022/NURSING%20LAW%20Philippines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2114" y="2300514"/>
            <a:ext cx="7620000" cy="762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effectLst/>
              </a:rPr>
              <a:t>Nursing Law &amp; Liability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72000"/>
            <a:ext cx="7696200" cy="533400"/>
          </a:xfrm>
        </p:spPr>
        <p:txBody>
          <a:bodyPr/>
          <a:lstStyle/>
          <a:p>
            <a:pPr algn="ctr"/>
            <a:r>
              <a:rPr lang="en-US" dirty="0"/>
              <a:t>Dr.  Arnel </a:t>
            </a:r>
            <a:r>
              <a:rPr lang="en-US" dirty="0" err="1"/>
              <a:t>Banaga</a:t>
            </a:r>
            <a:r>
              <a:rPr lang="en-US" dirty="0"/>
              <a:t> Salgado</a:t>
            </a:r>
          </a:p>
          <a:p>
            <a:pPr algn="ctr"/>
            <a:endParaRPr lang="en-US" dirty="0"/>
          </a:p>
        </p:txBody>
      </p:sp>
      <p:pic>
        <p:nvPicPr>
          <p:cNvPr id="4" name="Picture 3" descr="logo-color">
            <a:extLst>
              <a:ext uri="{FF2B5EF4-FFF2-40B4-BE49-F238E27FC236}">
                <a16:creationId xmlns:a16="http://schemas.microsoft.com/office/drawing/2014/main" id="{8D85CF28-382D-498B-B181-E8A9ABA30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6893"/>
            <a:ext cx="7866888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/>
              <a:t>Intentional Tort</a:t>
            </a:r>
          </a:p>
          <a:p>
            <a:pPr>
              <a:buNone/>
            </a:pPr>
            <a:endParaRPr lang="en-US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 </a:t>
            </a:r>
            <a:r>
              <a:rPr lang="en-US" sz="2600" b="1" i="1" u="sng" dirty="0"/>
              <a:t>Assault </a:t>
            </a:r>
            <a:r>
              <a:rPr lang="en-US" sz="2600" dirty="0"/>
              <a:t>- unjustifiable attempt to touch another or the threat of doing so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i="1" u="sng" dirty="0"/>
              <a:t>Battery</a:t>
            </a:r>
            <a:r>
              <a:rPr lang="en-US" sz="2600" dirty="0"/>
              <a:t>- harmful or unwarranted contact with another without consent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i="1" u="sng" dirty="0"/>
              <a:t>False Imprisonment </a:t>
            </a:r>
            <a:r>
              <a:rPr lang="en-US" sz="2600" b="1" i="1" dirty="0"/>
              <a:t>- </a:t>
            </a:r>
            <a:r>
              <a:rPr lang="en-US" sz="2600" dirty="0"/>
              <a:t>a competent pt is confined/ restrained with the intent of preventing him from leaving the hospital (or use of threats or medications that interfere with ability to leave the facility)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i="1" u="sng" dirty="0"/>
              <a:t>Abandonment of clients </a:t>
            </a:r>
            <a:r>
              <a:rPr lang="en-US" sz="2600" dirty="0"/>
              <a:t>- breach of contract, can cause injury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i="1" u="sng" dirty="0"/>
              <a:t>Intentional infliction of emotional distress</a:t>
            </a:r>
          </a:p>
        </p:txBody>
      </p:sp>
      <p:pic>
        <p:nvPicPr>
          <p:cNvPr id="4" name="Picture 3" descr="logo-color">
            <a:extLst>
              <a:ext uri="{FF2B5EF4-FFF2-40B4-BE49-F238E27FC236}">
                <a16:creationId xmlns:a16="http://schemas.microsoft.com/office/drawing/2014/main" id="{620DC92F-7838-4D2C-B21F-9D4CDFD98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E0A5E-CD55-4EBF-9F7C-6A97AD9C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1589-9259-4427-AE96-9710B9A95C52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C1AA9-49EE-4B19-BA14-F15BF2D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69561-D14F-4969-A88F-52AB1E1AD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/>
          <a:lstStyle/>
          <a:p>
            <a:pPr algn="ctr">
              <a:buNone/>
            </a:pPr>
            <a:r>
              <a:rPr lang="en-US" b="1" u="sng" dirty="0"/>
              <a:t>Quasi-Intentional Tort</a:t>
            </a:r>
          </a:p>
          <a:p>
            <a:pPr algn="ctr">
              <a:buNone/>
            </a:pPr>
            <a:endParaRPr lang="en-US" b="1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Mix of unintentional and intentional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A voluntary act that causes injury or distress </a:t>
            </a:r>
            <a:r>
              <a:rPr lang="en-US" sz="2800" i="1" dirty="0"/>
              <a:t>without intent </a:t>
            </a:r>
            <a:r>
              <a:rPr lang="en-US" sz="2800" dirty="0"/>
              <a:t>to injure or cause distress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A usually involve situations of communication with violate a person’s reputation, personal privacy </a:t>
            </a:r>
            <a:r>
              <a:rPr lang="en-US" dirty="0"/>
              <a:t>or civil rights</a:t>
            </a:r>
          </a:p>
        </p:txBody>
      </p:sp>
      <p:pic>
        <p:nvPicPr>
          <p:cNvPr id="4" name="Picture 3" descr="logo-color">
            <a:extLst>
              <a:ext uri="{FF2B5EF4-FFF2-40B4-BE49-F238E27FC236}">
                <a16:creationId xmlns:a16="http://schemas.microsoft.com/office/drawing/2014/main" id="{F36194CC-01BB-49DE-9AEC-94D14DE29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31C134-AD42-47FE-A96F-10D532F38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30301-040E-44DD-9261-9D7B70560BE6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443B5-9837-4EA3-9814-98FF86328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F5CDC-08B6-49DE-8795-F0375943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8768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3000" y="914400"/>
            <a:ext cx="4572000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dirty="0"/>
              <a:t>Defamation of Character</a:t>
            </a:r>
          </a:p>
          <a:p>
            <a:pPr>
              <a:buNone/>
            </a:pPr>
            <a:endParaRPr lang="en-US" sz="2600" dirty="0"/>
          </a:p>
          <a:p>
            <a:pPr>
              <a:buNone/>
            </a:pPr>
            <a:r>
              <a:rPr lang="en-US" sz="2600" dirty="0"/>
              <a:t>*libel - written</a:t>
            </a:r>
          </a:p>
          <a:p>
            <a:pPr>
              <a:buNone/>
            </a:pPr>
            <a:endParaRPr lang="en-US" sz="2600" dirty="0"/>
          </a:p>
          <a:p>
            <a:pPr>
              <a:buNone/>
            </a:pPr>
            <a:r>
              <a:rPr lang="en-US" sz="2600" dirty="0"/>
              <a:t>*Slander - spoken</a:t>
            </a:r>
          </a:p>
        </p:txBody>
      </p:sp>
      <p:pic>
        <p:nvPicPr>
          <p:cNvPr id="2050" name="Picture 2" descr="C:\Users\Catherine\Desktop\libel-definiti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914400"/>
            <a:ext cx="2609850" cy="2870835"/>
          </a:xfrm>
          <a:prstGeom prst="rect">
            <a:avLst/>
          </a:prstGeom>
          <a:noFill/>
        </p:spPr>
      </p:pic>
      <p:pic>
        <p:nvPicPr>
          <p:cNvPr id="2051" name="Picture 3" descr="C:\Users\Catherine\Desktop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343400"/>
            <a:ext cx="2143125" cy="2143125"/>
          </a:xfrm>
          <a:prstGeom prst="rect">
            <a:avLst/>
          </a:prstGeom>
          <a:noFill/>
        </p:spPr>
      </p:pic>
      <p:pic>
        <p:nvPicPr>
          <p:cNvPr id="2052" name="Picture 4" descr="C:\Users\Catherine\Desktop\image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1752600"/>
            <a:ext cx="2171700" cy="2105025"/>
          </a:xfrm>
          <a:prstGeom prst="rect">
            <a:avLst/>
          </a:prstGeom>
          <a:noFill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3A4DCA-ECD1-4EB2-AB6C-72E4F2232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6150-8AE8-4003-9469-3E751B90E2F0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C6A798-B067-4FBB-B100-7E8DAE674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63287-DB8B-43E4-8EBC-FE12837E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14400" y="685800"/>
            <a:ext cx="4800600" cy="550164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i="1" dirty="0"/>
              <a:t>Invasion of Privacy -</a:t>
            </a:r>
          </a:p>
          <a:p>
            <a:pPr>
              <a:buNone/>
            </a:pPr>
            <a:r>
              <a:rPr lang="en-US" dirty="0"/>
              <a:t>  violation of right to protect against unreasonable  &amp; unwarranted interference with one’s personal life</a:t>
            </a:r>
          </a:p>
          <a:p>
            <a:pPr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/>
              <a:t>Breach of Confidentiality -</a:t>
            </a:r>
          </a:p>
          <a:p>
            <a:pPr>
              <a:buNone/>
            </a:pPr>
            <a:r>
              <a:rPr lang="en-US" dirty="0"/>
              <a:t>  trust and confidence are violated by public revelation of confidential communication without client consent</a:t>
            </a:r>
          </a:p>
        </p:txBody>
      </p:sp>
      <p:pic>
        <p:nvPicPr>
          <p:cNvPr id="3074" name="Picture 2" descr="C:\Users\Catherine\Desktop\images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1000"/>
            <a:ext cx="2752725" cy="1657350"/>
          </a:xfrm>
          <a:prstGeom prst="rect">
            <a:avLst/>
          </a:prstGeom>
          <a:noFill/>
        </p:spPr>
      </p:pic>
      <p:pic>
        <p:nvPicPr>
          <p:cNvPr id="3075" name="Picture 3" descr="C:\Users\Catherine\Desktop\031706confidential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223742"/>
            <a:ext cx="2792678" cy="4316758"/>
          </a:xfrm>
          <a:prstGeom prst="rect">
            <a:avLst/>
          </a:prstGeom>
          <a:noFill/>
        </p:spPr>
      </p:pic>
      <p:pic>
        <p:nvPicPr>
          <p:cNvPr id="7" name="Picture 6" descr="logo-color">
            <a:extLst>
              <a:ext uri="{FF2B5EF4-FFF2-40B4-BE49-F238E27FC236}">
                <a16:creationId xmlns:a16="http://schemas.microsoft.com/office/drawing/2014/main" id="{62F36AF8-00F5-4EF8-9DC2-583EB245F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0A5D7A-5D9F-4C9D-91A6-A017EA15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ED2E-1AAE-4BCE-9014-747BD094CAC7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3D0964-C5C2-47A3-95E1-EA27B90AD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DA133-EFE9-4885-92D2-919E22D56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274320"/>
            <a:ext cx="7866888" cy="1143000"/>
          </a:xfrm>
        </p:spPr>
        <p:txBody>
          <a:bodyPr>
            <a:normAutofit/>
          </a:bodyPr>
          <a:lstStyle/>
          <a:p>
            <a:r>
              <a:rPr lang="en-US" sz="3600" dirty="0">
                <a:effectLst/>
              </a:rPr>
              <a:t>Good Samaritan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4267200" cy="4739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Good Samaritan Act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protects healthcare</a:t>
            </a:r>
          </a:p>
          <a:p>
            <a:pPr marL="649224" lvl="2" indent="0">
              <a:buNone/>
            </a:pPr>
            <a:r>
              <a:rPr lang="en-US" sz="2400" dirty="0"/>
              <a:t> providers in emergency</a:t>
            </a:r>
          </a:p>
          <a:p>
            <a:pPr marL="649224" lvl="2" indent="0">
              <a:buNone/>
            </a:pPr>
            <a:r>
              <a:rPr lang="en-US" sz="2400" dirty="0"/>
              <a:t> situations </a:t>
            </a:r>
            <a:r>
              <a:rPr lang="en-US" sz="2400" i="1" dirty="0"/>
              <a:t>within the</a:t>
            </a:r>
          </a:p>
          <a:p>
            <a:pPr marL="649224" lvl="2" indent="0">
              <a:buNone/>
            </a:pPr>
            <a:r>
              <a:rPr lang="en-US" sz="2400" i="1" dirty="0"/>
              <a:t> scope of their</a:t>
            </a:r>
          </a:p>
          <a:p>
            <a:pPr marL="649224" lvl="2" indent="0">
              <a:buNone/>
            </a:pPr>
            <a:r>
              <a:rPr lang="en-US" sz="2400" i="1" dirty="0"/>
              <a:t> professional education!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what if you had to perform a tracheostomy?  What would Prudence B. Reasonable do?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Users\Catherine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81000"/>
            <a:ext cx="3560583" cy="2667000"/>
          </a:xfrm>
          <a:prstGeom prst="rect">
            <a:avLst/>
          </a:prstGeom>
          <a:noFill/>
        </p:spPr>
      </p:pic>
      <p:pic>
        <p:nvPicPr>
          <p:cNvPr id="4099" name="Picture 3" descr="C:\Users\Catherine\Desktop\image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166028"/>
            <a:ext cx="2362200" cy="3504786"/>
          </a:xfrm>
          <a:prstGeom prst="rect">
            <a:avLst/>
          </a:prstGeom>
          <a:noFill/>
        </p:spPr>
      </p:pic>
      <p:pic>
        <p:nvPicPr>
          <p:cNvPr id="6" name="Picture 5" descr="logo-color">
            <a:extLst>
              <a:ext uri="{FF2B5EF4-FFF2-40B4-BE49-F238E27FC236}">
                <a16:creationId xmlns:a16="http://schemas.microsoft.com/office/drawing/2014/main" id="{4DD2E6AB-F8E7-4FDC-8749-ACA1AF04A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C42738-907C-4311-AAAC-F4342BDB3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4C94-010B-4052-9CB0-195B634E9764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110337-F82B-4B3D-9E4D-3EEC5CD7B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5ADF1-A33E-49BD-A17D-FAABAF7C9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pPr marL="82296" indent="0" algn="ctr">
              <a:buNone/>
            </a:pPr>
            <a:r>
              <a:rPr lang="en-US" dirty="0"/>
              <a:t>Dispute Fora:</a:t>
            </a:r>
          </a:p>
          <a:p>
            <a:pPr marL="596646" indent="-514350">
              <a:buFont typeface="+mj-lt"/>
              <a:buAutoNum type="arabicPeriod"/>
            </a:pPr>
            <a:r>
              <a:rPr lang="en-US" b="1" i="1" dirty="0"/>
              <a:t>Lawsuits</a:t>
            </a:r>
          </a:p>
          <a:p>
            <a:pPr marL="596646" indent="-514350">
              <a:buFont typeface="+mj-lt"/>
              <a:buAutoNum type="arabicPeriod"/>
            </a:pPr>
            <a:r>
              <a:rPr lang="en-US" b="1" i="1" dirty="0"/>
              <a:t>Mediation</a:t>
            </a:r>
            <a:r>
              <a:rPr lang="en-US" dirty="0"/>
              <a:t> - trying to find common ground</a:t>
            </a:r>
          </a:p>
          <a:p>
            <a:pPr marL="596646" indent="-514350">
              <a:buFont typeface="+mj-lt"/>
              <a:buAutoNum type="arabicPeriod"/>
            </a:pPr>
            <a:r>
              <a:rPr lang="en-US" b="1" i="1" dirty="0"/>
              <a:t>Arbitration </a:t>
            </a:r>
            <a:r>
              <a:rPr lang="en-US" dirty="0"/>
              <a:t>- neutral third party makes the decision</a:t>
            </a:r>
          </a:p>
          <a:p>
            <a:endParaRPr lang="en-US" dirty="0"/>
          </a:p>
        </p:txBody>
      </p:sp>
      <p:pic>
        <p:nvPicPr>
          <p:cNvPr id="4" name="Picture 3" descr="logo-color">
            <a:extLst>
              <a:ext uri="{FF2B5EF4-FFF2-40B4-BE49-F238E27FC236}">
                <a16:creationId xmlns:a16="http://schemas.microsoft.com/office/drawing/2014/main" id="{38C8F616-54F5-4655-931F-4E37F2816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DC3AD8-04B8-4525-BD45-E3DB03F05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6FE4-1D63-42BA-8A43-A57A34A98EBC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88D7A5-60D4-445F-A902-73D9DAF19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11D0C-E4DB-432E-BED8-78C105F8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effectLst/>
              </a:rPr>
              <a:t>Issues in Health - Care Litigation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i="1" dirty="0"/>
              <a:t>Informed consent </a:t>
            </a:r>
            <a:r>
              <a:rPr lang="en-US" dirty="0"/>
              <a:t>- person performing the procedure is the one to get the consent.  Informed means </a:t>
            </a:r>
            <a:r>
              <a:rPr lang="en-US" i="1" dirty="0"/>
              <a:t>informed</a:t>
            </a:r>
            <a:r>
              <a:rPr lang="en-US" dirty="0"/>
              <a:t>!</a:t>
            </a:r>
          </a:p>
          <a:p>
            <a:pPr>
              <a:buFont typeface="Wingdings" pitchFamily="2" charset="2"/>
              <a:buChar char="§"/>
            </a:pPr>
            <a:r>
              <a:rPr lang="en-US" i="1" dirty="0"/>
              <a:t>Patient Self-Determination Act </a:t>
            </a:r>
            <a:r>
              <a:rPr lang="en-US" dirty="0"/>
              <a:t>- all federally-funded institutions must inform clients of their right to prepare advanced directives  (living will, medical durable power of attorney)</a:t>
            </a:r>
          </a:p>
          <a:p>
            <a:pPr>
              <a:buFont typeface="Wingdings" pitchFamily="2" charset="2"/>
              <a:buChar char="§"/>
            </a:pPr>
            <a:r>
              <a:rPr lang="en-US" i="1" dirty="0"/>
              <a:t>DNR orders- </a:t>
            </a:r>
            <a:r>
              <a:rPr lang="en-US" dirty="0"/>
              <a:t>needs a written order in the medical record</a:t>
            </a:r>
          </a:p>
        </p:txBody>
      </p:sp>
      <p:pic>
        <p:nvPicPr>
          <p:cNvPr id="4" name="Picture 3" descr="logo-color">
            <a:extLst>
              <a:ext uri="{FF2B5EF4-FFF2-40B4-BE49-F238E27FC236}">
                <a16:creationId xmlns:a16="http://schemas.microsoft.com/office/drawing/2014/main" id="{0F955463-754F-44F3-AA52-300323C03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0D0AD-90AF-43B4-ABF0-644A6777D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119C-C086-42D1-9F32-DCE26DDAED21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AD1EB-F2B3-42A5-907E-FAC35EEB0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C8CBC-0FEC-4B80-863E-02ACA5314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44B9C-B961-4565-A92A-DBF33A2CF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Sample Nursing Laws of Each Country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E6F49-8805-4EC5-9D79-CEF18F769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504950"/>
            <a:ext cx="7498080" cy="4800600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/>
              <a:t>UAE - </a:t>
            </a:r>
            <a:r>
              <a:rPr lang="en-US" dirty="0">
                <a:hlinkClick r:id="rId2"/>
              </a:rPr>
              <a:t>UAE Ministers' Cabinet Resolution 10, 2009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Malaysia - </a:t>
            </a:r>
            <a:r>
              <a:rPr lang="en-US" dirty="0">
                <a:hlinkClick r:id="rId3"/>
              </a:rPr>
              <a:t>Act-14-06042017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Philippines - </a:t>
            </a:r>
            <a:r>
              <a:rPr lang="en-US" dirty="0">
                <a:hlinkClick r:id="rId4"/>
              </a:rPr>
              <a:t>Republic Act No. 9173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India - </a:t>
            </a:r>
            <a:r>
              <a:rPr lang="en-US" dirty="0">
                <a:hlinkClick r:id="rId5"/>
              </a:rPr>
              <a:t>ACT NO. 48 OF 19471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Additional Reading - </a:t>
            </a:r>
            <a:r>
              <a:rPr lang="en-US" dirty="0">
                <a:hlinkClick r:id="rId6"/>
              </a:rPr>
              <a:t>Nurse Practice Acts Guide and Govern: Update 2017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36BE5-A327-45FF-8974-ECB97C92F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92F7-3C58-43DA-AD99-12BC2436A993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5CC9C-62F9-4247-85F9-0C2AC427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FBA42-9AF3-4C8C-AD5A-5C6B1D1CF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31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effectLst/>
              </a:rPr>
              <a:t>Issues in Health-Care Litigation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i="1" dirty="0"/>
              <a:t>Standards of Care- </a:t>
            </a:r>
            <a:r>
              <a:rPr lang="en-US" dirty="0"/>
              <a:t>what would a reasonable and prudent nurse do in the same situation</a:t>
            </a:r>
          </a:p>
          <a:p>
            <a:pPr>
              <a:buFont typeface="Wingdings" pitchFamily="2" charset="2"/>
              <a:buChar char="§"/>
            </a:pPr>
            <a:r>
              <a:rPr lang="en-US" i="1" dirty="0"/>
              <a:t>The Nurse Practice Act </a:t>
            </a:r>
            <a:r>
              <a:rPr lang="en-US" dirty="0"/>
              <a:t>- defines nursing and sets standards in each state</a:t>
            </a:r>
          </a:p>
          <a:p>
            <a:pPr>
              <a:buNone/>
            </a:pPr>
            <a:r>
              <a:rPr lang="en-US" dirty="0"/>
              <a:t>   -defines scope of practice, license requirements, IDs grounds for disciplinary actions, oversees the practice of nursing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4" name="Picture 3" descr="logo-color">
            <a:extLst>
              <a:ext uri="{FF2B5EF4-FFF2-40B4-BE49-F238E27FC236}">
                <a16:creationId xmlns:a16="http://schemas.microsoft.com/office/drawing/2014/main" id="{10484942-F464-4E47-B40F-A68887CB5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F3223-8680-4960-AEB6-A1BC4B83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75E7-C098-4D05-832A-CB0CC7F7ABB5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60764-19A0-41C5-8C31-57826D48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B3945-1B67-4735-B7EB-D92BA27EE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effectLst/>
              </a:rPr>
              <a:t>Ways </a:t>
            </a:r>
            <a:r>
              <a:rPr lang="en-US" sz="3600">
                <a:effectLst/>
              </a:rPr>
              <a:t>to Prevent </a:t>
            </a:r>
            <a:r>
              <a:rPr lang="en-US" sz="3600" dirty="0">
                <a:effectLst/>
              </a:rPr>
              <a:t>Lawsuits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/>
              <a:t>Medical documentation - complete, accurate, legible (thanks computers), no opinions, in chronological order, signed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Establish rapport with clients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Keep current on your nursing skills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Have some knowledge of the client</a:t>
            </a:r>
          </a:p>
          <a:p>
            <a:pPr>
              <a:buNone/>
            </a:pPr>
            <a:r>
              <a:rPr lang="en-US" dirty="0"/>
              <a:t>    (be direct, problem-solving </a:t>
            </a:r>
            <a:r>
              <a:rPr lang="en-US" i="1" dirty="0"/>
              <a:t>with </a:t>
            </a:r>
            <a:r>
              <a:rPr lang="en-US" dirty="0"/>
              <a:t>the client, have client involved in own care, careful documentation if client is lawsuit prone)</a:t>
            </a:r>
          </a:p>
        </p:txBody>
      </p:sp>
      <p:pic>
        <p:nvPicPr>
          <p:cNvPr id="4" name="Picture 3" descr="logo-color">
            <a:extLst>
              <a:ext uri="{FF2B5EF4-FFF2-40B4-BE49-F238E27FC236}">
                <a16:creationId xmlns:a16="http://schemas.microsoft.com/office/drawing/2014/main" id="{B8B59D48-2BCB-40C2-B130-7FABD5EDE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3EE84-E216-4A5E-8A31-BF1B462CC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8064-AE8D-41B0-9A18-99F0D6E55307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A808EA-F621-4BB8-A5E1-C0B15473A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65FEA-3EC0-45EA-8FD6-4CD573DD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Topics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 marL="653796" indent="-571500">
              <a:buFont typeface="+mj-lt"/>
              <a:buAutoNum type="romanUcPeriod"/>
            </a:pPr>
            <a:r>
              <a:rPr lang="en-US" dirty="0"/>
              <a:t>Sources of Law</a:t>
            </a:r>
          </a:p>
          <a:p>
            <a:pPr marL="653796" indent="-571500">
              <a:buFont typeface="+mj-lt"/>
              <a:buAutoNum type="romanUcPeriod"/>
            </a:pPr>
            <a:r>
              <a:rPr lang="en-US" dirty="0"/>
              <a:t>Divisions of Law</a:t>
            </a:r>
          </a:p>
          <a:p>
            <a:pPr marL="653796" indent="-571500">
              <a:buFont typeface="+mj-lt"/>
              <a:buAutoNum type="romanUcPeriod"/>
            </a:pPr>
            <a:r>
              <a:rPr lang="en-US" dirty="0"/>
              <a:t>Good Samaritan Act</a:t>
            </a:r>
          </a:p>
          <a:p>
            <a:pPr marL="653796" indent="-571500">
              <a:buFont typeface="+mj-lt"/>
              <a:buAutoNum type="romanUcPeriod"/>
            </a:pPr>
            <a:r>
              <a:rPr lang="en-US" dirty="0"/>
              <a:t>Issues in Health-Care Litigation</a:t>
            </a:r>
          </a:p>
          <a:p>
            <a:pPr marL="653796" indent="-571500">
              <a:buFont typeface="+mj-lt"/>
              <a:buAutoNum type="romanUcPeriod"/>
            </a:pPr>
            <a:r>
              <a:rPr lang="en-US" dirty="0"/>
              <a:t>Preventing Lawsuits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ogo-color">
            <a:extLst>
              <a:ext uri="{FF2B5EF4-FFF2-40B4-BE49-F238E27FC236}">
                <a16:creationId xmlns:a16="http://schemas.microsoft.com/office/drawing/2014/main" id="{6FC22B99-8F3E-427C-BCCF-76FEB1D1E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0E20E-D4FD-4770-B5A9-CDBD0F0D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8A7D-767B-4BCA-934E-5278F5356B80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11575-C5DF-4175-B93A-4253C61CE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143B9-8509-49AB-B3FC-FB2EE903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77962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effectLst/>
              </a:rPr>
              <a:t>And don’t forget to get professional liability insurance!</a:t>
            </a:r>
          </a:p>
        </p:txBody>
      </p:sp>
      <p:pic>
        <p:nvPicPr>
          <p:cNvPr id="5122" name="Picture 2" descr="C:\Users\Catherine\Desktop\hi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362200"/>
            <a:ext cx="5414643" cy="3307080"/>
          </a:xfrm>
          <a:prstGeom prst="rect">
            <a:avLst/>
          </a:prstGeom>
          <a:noFill/>
        </p:spPr>
      </p:pic>
      <p:pic>
        <p:nvPicPr>
          <p:cNvPr id="4" name="Picture 3" descr="logo-color">
            <a:extLst>
              <a:ext uri="{FF2B5EF4-FFF2-40B4-BE49-F238E27FC236}">
                <a16:creationId xmlns:a16="http://schemas.microsoft.com/office/drawing/2014/main" id="{2EFF5BDD-7162-4B1C-8D09-3C1F4A0A6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15FE94-0162-43BA-AB47-9C80DA1A1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0411-12F8-4C17-BF44-727D6D8DD2E7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FFF86-BA59-41E3-8991-338AF147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74FB8-DEE6-4EC9-9714-3ECD63A5F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rmAutofit/>
          </a:bodyPr>
          <a:lstStyle/>
          <a:p>
            <a:r>
              <a:rPr lang="en-US" sz="3600" dirty="0">
                <a:effectLst/>
              </a:rPr>
              <a:t>Sources of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054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b="1" u="sng" dirty="0"/>
              <a:t>Statutory Law: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written and enacted by congress, state legislatures &amp; other government entities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laws that govern the profession of nursing are mostly written at the state level, because licensure is a state issue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include the Nurse Practice Act that enables the state boards of nursing, individual licensure procedures and schedule of fees for the state</a:t>
            </a:r>
          </a:p>
        </p:txBody>
      </p:sp>
      <p:pic>
        <p:nvPicPr>
          <p:cNvPr id="4" name="Picture 3" descr="logo-color">
            <a:extLst>
              <a:ext uri="{FF2B5EF4-FFF2-40B4-BE49-F238E27FC236}">
                <a16:creationId xmlns:a16="http://schemas.microsoft.com/office/drawing/2014/main" id="{B7D69351-4194-4E5E-BF46-5E91F1C6D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135CA-31A0-4774-91E7-9338CF32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D1E4-FD12-4C5E-8A44-CBC593A5BA6A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D09E7-AF50-4AA5-A215-58011BD38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F2C06-D501-481F-AB64-401FCC3B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/>
              </a:rPr>
              <a:t>Sources of Law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pPr marL="82296" indent="0">
              <a:buNone/>
            </a:pPr>
            <a:r>
              <a:rPr lang="en-US" b="1" u="sng" dirty="0"/>
              <a:t>Common Law: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evolved from decisions of previous legal cases that form a </a:t>
            </a:r>
            <a:r>
              <a:rPr lang="en-US" i="1" dirty="0"/>
              <a:t>precedent </a:t>
            </a:r>
            <a:r>
              <a:rPr lang="en-US" dirty="0"/>
              <a:t>(to precede = to come before)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Include laws involving negligence or malpractice for nurses</a:t>
            </a:r>
          </a:p>
        </p:txBody>
      </p:sp>
      <p:pic>
        <p:nvPicPr>
          <p:cNvPr id="6" name="Picture 5" descr="logo-color">
            <a:extLst>
              <a:ext uri="{FF2B5EF4-FFF2-40B4-BE49-F238E27FC236}">
                <a16:creationId xmlns:a16="http://schemas.microsoft.com/office/drawing/2014/main" id="{B848A786-8CA9-4925-BB28-A4326F132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5FA5EF-E284-4822-BCA2-F4E7BA646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EF40-9B2E-4A3C-9C3C-52944107494C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2DDD54-6F55-4272-A18A-2FCC5509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F3F44-DDD0-4001-B5EB-F5DE5D691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</a:rPr>
              <a:t>Divisions of Law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866888" cy="4648200"/>
          </a:xfrm>
        </p:spPr>
        <p:txBody>
          <a:bodyPr/>
          <a:lstStyle/>
          <a:p>
            <a:pPr marL="82296" indent="0">
              <a:buNone/>
            </a:pPr>
            <a:r>
              <a:rPr lang="en-US" b="1" u="sng" dirty="0"/>
              <a:t>Civil Law: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violation of one individual’s rights by another individual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i="1" dirty="0"/>
              <a:t>tort law: </a:t>
            </a:r>
            <a:r>
              <a:rPr lang="en-US" dirty="0"/>
              <a:t>branch involving most nurses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i="1" dirty="0"/>
              <a:t>tort:</a:t>
            </a:r>
            <a:r>
              <a:rPr lang="en-US" dirty="0"/>
              <a:t> wrongful act committed against a person or his/ her property independent of a contract</a:t>
            </a:r>
            <a:endParaRPr lang="en-US" i="1" dirty="0"/>
          </a:p>
        </p:txBody>
      </p:sp>
      <p:pic>
        <p:nvPicPr>
          <p:cNvPr id="4" name="Picture 3" descr="logo-color">
            <a:extLst>
              <a:ext uri="{FF2B5EF4-FFF2-40B4-BE49-F238E27FC236}">
                <a16:creationId xmlns:a16="http://schemas.microsoft.com/office/drawing/2014/main" id="{6CAEB8AF-157E-4EB2-8FC7-E343CF5D6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4A8B3-C311-40A8-BA05-D3BB639E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6FCA-A094-45CD-B8E2-2F28542EE891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C641-EE03-4804-B7BD-11E4F6D0E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1765C-2E62-4E14-B54D-AC854C025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</a:rPr>
              <a:t>Divisions of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b="1" u="sng" dirty="0"/>
              <a:t>Criminal Law: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concerned with providing protection for all members of society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punishment is to fit the crime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Nurses 	:  failing to renew license</a:t>
            </a:r>
          </a:p>
          <a:p>
            <a:pPr>
              <a:buNone/>
            </a:pPr>
            <a:r>
              <a:rPr lang="en-US" sz="2800" dirty="0"/>
              <a:t>              	:  illegal diversion of drugs</a:t>
            </a:r>
          </a:p>
          <a:p>
            <a:pPr>
              <a:buNone/>
            </a:pPr>
            <a:r>
              <a:rPr lang="en-US" sz="2800" dirty="0"/>
              <a:t>              	:  assisted suicide</a:t>
            </a:r>
          </a:p>
          <a:p>
            <a:pPr>
              <a:buNone/>
            </a:pPr>
            <a:r>
              <a:rPr lang="en-US" sz="2800" dirty="0"/>
              <a:t>               	:  intentional / unintentional deaths</a:t>
            </a:r>
          </a:p>
        </p:txBody>
      </p:sp>
      <p:pic>
        <p:nvPicPr>
          <p:cNvPr id="4" name="Picture 3" descr="logo-color">
            <a:extLst>
              <a:ext uri="{FF2B5EF4-FFF2-40B4-BE49-F238E27FC236}">
                <a16:creationId xmlns:a16="http://schemas.microsoft.com/office/drawing/2014/main" id="{05A4ABAE-3EFE-4335-B5B0-B0602D2E1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F21BD-71A3-42E1-A5FD-509A0F841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EACC-2C34-4A50-8606-215C547C1339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0C4B1-7368-45C7-ADC5-3BA68485A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07038-2989-4176-BFB4-249C0AD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erine\Desktop\imag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57200"/>
            <a:ext cx="2619375" cy="1743075"/>
          </a:xfrm>
          <a:prstGeom prst="rect">
            <a:avLst/>
          </a:prstGeom>
          <a:noFill/>
        </p:spPr>
      </p:pic>
      <p:pic>
        <p:nvPicPr>
          <p:cNvPr id="1027" name="Picture 3" descr="C:\Users\Catherine\Desktop\07152011_jail_01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667000"/>
            <a:ext cx="2514600" cy="3771900"/>
          </a:xfrm>
          <a:prstGeom prst="rect">
            <a:avLst/>
          </a:prstGeom>
          <a:noFill/>
        </p:spPr>
      </p:pic>
      <p:pic>
        <p:nvPicPr>
          <p:cNvPr id="1028" name="Picture 4" descr="C:\Users\Catherine\Desktop\19295367_BG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429000"/>
            <a:ext cx="2743200" cy="2743200"/>
          </a:xfrm>
          <a:prstGeom prst="rect">
            <a:avLst/>
          </a:prstGeom>
          <a:noFill/>
        </p:spPr>
      </p:pic>
      <p:pic>
        <p:nvPicPr>
          <p:cNvPr id="1029" name="Picture 5" descr="C:\Users\Catherine\Desktop\1961_06_20joanpleun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04800"/>
            <a:ext cx="4000500" cy="2733675"/>
          </a:xfrm>
          <a:prstGeom prst="rect">
            <a:avLst/>
          </a:prstGeom>
          <a:noFill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464655-4FCD-4D55-9A1E-13C33EE2F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D37C-80BF-482C-AE2E-CA14DD69E7E1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8435A1-BB88-4FD2-AABE-8161947B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99783-AA36-422E-B400-A3DF2046F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44168" y="491239"/>
            <a:ext cx="7498080" cy="58143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/>
              <a:t>Unintentional Tort</a:t>
            </a:r>
          </a:p>
          <a:p>
            <a:pPr algn="ctr">
              <a:buNone/>
            </a:pPr>
            <a:endParaRPr lang="en-US" u="sng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600" b="1" u="sng" dirty="0"/>
              <a:t>Negligence: </a:t>
            </a:r>
            <a:r>
              <a:rPr lang="en-US" sz="2600" i="1" dirty="0"/>
              <a:t>omission</a:t>
            </a:r>
            <a:r>
              <a:rPr lang="en-US" sz="2600" dirty="0"/>
              <a:t> of something a reasonable and prudent person </a:t>
            </a:r>
            <a:r>
              <a:rPr lang="en-US" sz="2600" i="1" dirty="0"/>
              <a:t>would</a:t>
            </a:r>
            <a:r>
              <a:rPr lang="en-US" sz="2600" dirty="0"/>
              <a:t> do in a similar situation </a:t>
            </a:r>
          </a:p>
          <a:p>
            <a:pPr>
              <a:buNone/>
            </a:pPr>
            <a:r>
              <a:rPr lang="en-US" sz="2600" dirty="0"/>
              <a:t>   (“Prudence, be reasonable!”)</a:t>
            </a:r>
          </a:p>
          <a:p>
            <a:pPr>
              <a:buNone/>
            </a:pPr>
            <a:r>
              <a:rPr lang="en-US" sz="2600" dirty="0"/>
              <a:t>                       or</a:t>
            </a:r>
          </a:p>
          <a:p>
            <a:pPr>
              <a:buNone/>
            </a:pPr>
            <a:r>
              <a:rPr lang="en-US" sz="2600" i="1" dirty="0"/>
              <a:t>   commission </a:t>
            </a:r>
            <a:r>
              <a:rPr lang="en-US" sz="2600" dirty="0"/>
              <a:t>of something a reasonable person </a:t>
            </a:r>
            <a:r>
              <a:rPr lang="en-US" sz="2600" i="1" dirty="0"/>
              <a:t>would not </a:t>
            </a:r>
            <a:r>
              <a:rPr lang="en-US" sz="2600" dirty="0"/>
              <a:t>do in a similar situation</a:t>
            </a:r>
          </a:p>
          <a:p>
            <a:pPr>
              <a:buNone/>
            </a:pPr>
            <a:r>
              <a:rPr lang="en-US" sz="2600" i="1" dirty="0"/>
              <a:t>   </a:t>
            </a:r>
            <a:r>
              <a:rPr lang="en-US" sz="2600" dirty="0"/>
              <a:t>(“What were you thinking?”)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b="1" i="1" u="sng" dirty="0"/>
              <a:t>M</a:t>
            </a:r>
            <a:r>
              <a:rPr lang="en-US" sz="2600" b="1" u="sng" dirty="0"/>
              <a:t>alpractice</a:t>
            </a:r>
            <a:r>
              <a:rPr lang="en-US" sz="2600" dirty="0"/>
              <a:t> is the type of negligence for which professionals can be sued.  It indicates professional misconduct or unreasonable lack of skill in performing professional duties.</a:t>
            </a:r>
          </a:p>
        </p:txBody>
      </p:sp>
      <p:pic>
        <p:nvPicPr>
          <p:cNvPr id="6" name="Picture 5" descr="logo-color">
            <a:extLst>
              <a:ext uri="{FF2B5EF4-FFF2-40B4-BE49-F238E27FC236}">
                <a16:creationId xmlns:a16="http://schemas.microsoft.com/office/drawing/2014/main" id="{91542549-BE9D-46D7-BF1F-92ECB67F1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A4DCCC-3F33-409F-9AEB-C25F5FA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630D-F6C9-4CEB-B814-EBF120490ADE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BD4EE0-D533-4671-AB32-32C7B467C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18FA3-B255-4523-AABE-823C3E3C3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33400"/>
            <a:ext cx="7790688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/>
              <a:t>Intentional Tort</a:t>
            </a:r>
          </a:p>
          <a:p>
            <a:pPr algn="ctr">
              <a:buNone/>
            </a:pPr>
            <a:endParaRPr lang="en-US" u="sng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A willful act that violates another’s rights or property.  Has three requirements:</a:t>
            </a:r>
          </a:p>
          <a:p>
            <a:pPr marL="1117854" lvl="2" indent="-514350">
              <a:buFont typeface="+mj-lt"/>
              <a:buAutoNum type="alphaLcPeriod"/>
            </a:pPr>
            <a:r>
              <a:rPr lang="en-US" sz="2800" dirty="0"/>
              <a:t>The person </a:t>
            </a:r>
            <a:r>
              <a:rPr lang="en-US" sz="2800" i="1" dirty="0"/>
              <a:t>intended</a:t>
            </a:r>
            <a:r>
              <a:rPr lang="en-US" sz="2800" dirty="0"/>
              <a:t> to bring about the consequences, </a:t>
            </a:r>
          </a:p>
          <a:p>
            <a:pPr marL="1117854" lvl="2" indent="-514350">
              <a:buFont typeface="+mj-lt"/>
              <a:buAutoNum type="alphaLcPeriod"/>
            </a:pPr>
            <a:r>
              <a:rPr lang="en-US" sz="2800" dirty="0"/>
              <a:t>Intended to interfere with someone’s property</a:t>
            </a:r>
          </a:p>
          <a:p>
            <a:pPr marL="1117854" lvl="2" indent="-514350">
              <a:buFont typeface="+mj-lt"/>
              <a:buAutoNum type="alphaLcPeriod"/>
            </a:pPr>
            <a:r>
              <a:rPr lang="en-US" sz="2800" dirty="0"/>
              <a:t>Was a substantial factor in bringing about the injury or consequence</a:t>
            </a:r>
          </a:p>
        </p:txBody>
      </p:sp>
      <p:pic>
        <p:nvPicPr>
          <p:cNvPr id="4" name="Picture 3" descr="logo-color">
            <a:extLst>
              <a:ext uri="{FF2B5EF4-FFF2-40B4-BE49-F238E27FC236}">
                <a16:creationId xmlns:a16="http://schemas.microsoft.com/office/drawing/2014/main" id="{08E275AB-6C3C-4D13-BA8F-2D72F4277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153"/>
            <a:ext cx="990600" cy="99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E46E9-46E4-42CD-96AC-EE3DDCE7A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EF05-4F7F-449A-A503-584A46F53612}" type="datetime2">
              <a:rPr lang="en-US" smtClean="0"/>
              <a:t>Monday, April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776BC-5A72-4B6C-9F36-4710DED7E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Dr. Arnel Banaga Salgado (Nursing Ethics)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43D92-0F4B-4958-9D0E-275F68FF0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42CF-E017-4B0E-B65F-55485725C1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999</Words>
  <Application>Microsoft Office PowerPoint</Application>
  <PresentationFormat>On-screen Show (4:3)</PresentationFormat>
  <Paragraphs>163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Gill Sans MT</vt:lpstr>
      <vt:lpstr>Verdana</vt:lpstr>
      <vt:lpstr>Wingdings</vt:lpstr>
      <vt:lpstr>Wingdings 2</vt:lpstr>
      <vt:lpstr>Solstice</vt:lpstr>
      <vt:lpstr>Nursing Law &amp; Liability</vt:lpstr>
      <vt:lpstr>Topics for discussion</vt:lpstr>
      <vt:lpstr>Sources of Law</vt:lpstr>
      <vt:lpstr>Sources of Law</vt:lpstr>
      <vt:lpstr>Divisions of Law</vt:lpstr>
      <vt:lpstr>Divisions of 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 Samaritan </vt:lpstr>
      <vt:lpstr>PowerPoint Presentation</vt:lpstr>
      <vt:lpstr>Issues in Health - Care Litigation</vt:lpstr>
      <vt:lpstr>Sample Nursing Laws of Each Country</vt:lpstr>
      <vt:lpstr>Issues in Health-Care Litigation</vt:lpstr>
      <vt:lpstr>Ways to Prevent Lawsuits</vt:lpstr>
      <vt:lpstr>And don’t forget to get professional liability insurance!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Law and Liability  Chapter Nine</dc:title>
  <dc:creator>Dr. Arnel</dc:creator>
  <cp:lastModifiedBy>ARNEL SALGADO</cp:lastModifiedBy>
  <cp:revision>32</cp:revision>
  <dcterms:created xsi:type="dcterms:W3CDTF">2013-05-12T15:30:01Z</dcterms:created>
  <dcterms:modified xsi:type="dcterms:W3CDTF">2022-04-25T14:54:59Z</dcterms:modified>
</cp:coreProperties>
</file>